
<file path=[Content_Types].xml><?xml version="1.0" encoding="utf-8"?>
<Types xmlns="http://schemas.openxmlformats.org/package/2006/content-types"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30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258" r:id="rId13"/>
    <p:sldId id="259" r:id="rId14"/>
    <p:sldId id="341" r:id="rId15"/>
    <p:sldId id="260" r:id="rId16"/>
    <p:sldId id="34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9" r:id="rId25"/>
    <p:sldId id="290" r:id="rId26"/>
    <p:sldId id="291" r:id="rId27"/>
    <p:sldId id="345" r:id="rId28"/>
    <p:sldId id="264" r:id="rId29"/>
    <p:sldId id="267" r:id="rId30"/>
    <p:sldId id="263" r:id="rId31"/>
    <p:sldId id="268" r:id="rId32"/>
    <p:sldId id="270" r:id="rId33"/>
    <p:sldId id="279" r:id="rId34"/>
    <p:sldId id="280" r:id="rId35"/>
    <p:sldId id="281" r:id="rId36"/>
    <p:sldId id="269" r:id="rId37"/>
    <p:sldId id="286" r:id="rId38"/>
    <p:sldId id="287" r:id="rId39"/>
    <p:sldId id="293" r:id="rId4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61" d="100"/>
          <a:sy n="161" d="100"/>
        </p:scale>
        <p:origin x="78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ya wang" userId="c263831141f740b2" providerId="LiveId" clId="{2C85BB5F-5BF7-A245-ABB6-AA845D69B923}"/>
    <pc:docChg chg="custSel modSld">
      <pc:chgData name="kiya wang" userId="c263831141f740b2" providerId="LiveId" clId="{2C85BB5F-5BF7-A245-ABB6-AA845D69B923}" dt="2023-05-21T13:49:00.949" v="3" actId="478"/>
      <pc:docMkLst>
        <pc:docMk/>
      </pc:docMkLst>
      <pc:sldChg chg="delSp modSp mod">
        <pc:chgData name="kiya wang" userId="c263831141f740b2" providerId="LiveId" clId="{2C85BB5F-5BF7-A245-ABB6-AA845D69B923}" dt="2023-05-21T13:49:00.949" v="3" actId="478"/>
        <pc:sldMkLst>
          <pc:docMk/>
          <pc:sldMk cId="152364591" sldId="293"/>
        </pc:sldMkLst>
        <pc:spChg chg="del mod">
          <ac:chgData name="kiya wang" userId="c263831141f740b2" providerId="LiveId" clId="{2C85BB5F-5BF7-A245-ABB6-AA845D69B923}" dt="2023-05-21T13:49:00.949" v="3" actId="478"/>
          <ac:spMkLst>
            <pc:docMk/>
            <pc:sldMk cId="152364591" sldId="293"/>
            <ac:spMk id="2" creationId="{B6A5EFD2-12FD-0F4F-94EC-5759503905E0}"/>
          </ac:spMkLst>
        </pc:spChg>
      </pc:sldChg>
    </pc:docChg>
  </pc:docChgLst>
  <pc:docChgLst>
    <pc:chgData name="wang kiya" userId="c263831141f740b2" providerId="LiveId" clId="{DA32E5E2-6B59-204E-A0B5-5DC61CB2682C}"/>
    <pc:docChg chg="modSld">
      <pc:chgData name="wang kiya" userId="c263831141f740b2" providerId="LiveId" clId="{DA32E5E2-6B59-204E-A0B5-5DC61CB2682C}" dt="2022-09-28T04:55:16.703" v="0" actId="1076"/>
      <pc:docMkLst>
        <pc:docMk/>
      </pc:docMkLst>
      <pc:sldChg chg="modSp mod">
        <pc:chgData name="wang kiya" userId="c263831141f740b2" providerId="LiveId" clId="{DA32E5E2-6B59-204E-A0B5-5DC61CB2682C}" dt="2022-09-28T04:55:16.703" v="0" actId="1076"/>
        <pc:sldMkLst>
          <pc:docMk/>
          <pc:sldMk cId="1946908243" sldId="339"/>
        </pc:sldMkLst>
        <pc:spChg chg="mod">
          <ac:chgData name="wang kiya" userId="c263831141f740b2" providerId="LiveId" clId="{DA32E5E2-6B59-204E-A0B5-5DC61CB2682C}" dt="2022-09-28T04:55:16.703" v="0" actId="1076"/>
          <ac:spMkLst>
            <pc:docMk/>
            <pc:sldMk cId="1946908243" sldId="339"/>
            <ac:spMk id="5" creationId="{2058B5AC-7BDE-274D-BCB5-07A6F0C1E4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E50AB-14C1-7E4A-AD5A-F0E5987E53E1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3617C-3DCF-E148-ACDF-E8EACA93F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503825"/>
            <a:ext cx="8374551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80B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80B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80B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48125" y="49575"/>
            <a:ext cx="4666320" cy="5007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7052-ACE6-D649-AED1-EB0EB3A13548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612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43363" y="2264532"/>
            <a:ext cx="2457272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880B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4386" y="1216356"/>
            <a:ext cx="8315227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68808" y="4778061"/>
            <a:ext cx="192404" cy="167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8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hyperlink" Target="mailto:wangjingya@shanghaitech.edu.cn" TargetMode="External"/><Relationship Id="rId10" Type="http://schemas.openxmlformats.org/officeDocument/2006/relationships/image" Target="../media/image6.jpeg"/><Relationship Id="rId4" Type="http://schemas.openxmlformats.org/officeDocument/2006/relationships/hyperlink" Target="mailto:gaoshh@shanghaitech.edu.cn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jp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47" y="906855"/>
            <a:ext cx="6858000" cy="1790700"/>
          </a:xfrm>
        </p:spPr>
        <p:txBody>
          <a:bodyPr/>
          <a:lstStyle/>
          <a:p>
            <a:r>
              <a:rPr lang="en-US" altLang="zh-CN" dirty="0"/>
              <a:t>Computer Vision II:  Recognition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68846" y="2826694"/>
            <a:ext cx="7664986" cy="124182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Jingya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r>
              <a:rPr lang="en-US" altLang="zh-CN" dirty="0">
                <a:hlinkClick r:id="rId4"/>
              </a:rPr>
              <a:t>Email: </a:t>
            </a:r>
            <a:r>
              <a:rPr lang="en-US" altLang="zh-CN" dirty="0">
                <a:hlinkClick r:id="rId5"/>
              </a:rPr>
              <a:t>wangjingya@shanghaitech.edu.cn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8" descr="Image result for 眼睛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575" y="830555"/>
            <a:ext cx="1607344" cy="118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omputer vis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64" y="1786184"/>
            <a:ext cx="1915338" cy="104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computer vis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578" y="2838282"/>
            <a:ext cx="1915338" cy="98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眼睛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577" y="3819715"/>
            <a:ext cx="1890125" cy="12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Image result for eye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64" y="57839"/>
            <a:ext cx="1915338" cy="91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29675" y="4829175"/>
            <a:ext cx="1524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1"/>
    </mc:Choice>
    <mc:Fallback xmlns="">
      <p:transition spd="slow" advTm="5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1F61-3889-4A45-8297-0C644EBFC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4CC59-7156-DD48-9AE5-0E760B2272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9353C-C372-F14C-A29E-9299B30A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6768F-F432-464A-893A-50CDCC62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414"/>
            <a:ext cx="9144000" cy="45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0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7999-20C0-CF40-B954-DEAEE5A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83CFA-E593-4345-9B1C-20D4EBE42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8B5AC-7BDE-274D-BCB5-07A6F0C1E4D4}"/>
              </a:ext>
            </a:extLst>
          </p:cNvPr>
          <p:cNvSpPr txBox="1"/>
          <p:nvPr/>
        </p:nvSpPr>
        <p:spPr>
          <a:xfrm>
            <a:off x="1250343" y="4338136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paperswithcode.com</a:t>
            </a:r>
            <a:r>
              <a:rPr lang="en-US" dirty="0"/>
              <a:t>/task/image-classification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B2901-069C-2548-9315-B2EE91B3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12" y="436032"/>
            <a:ext cx="6281928" cy="384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0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781179"/>
            <a:ext cx="6841021" cy="35811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17606" y="1214247"/>
            <a:ext cx="2345055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41" dirty="0">
                <a:latin typeface="Arial"/>
                <a:cs typeface="Arial"/>
              </a:rPr>
              <a:t>I</a:t>
            </a:r>
            <a:r>
              <a:rPr sz="2100" spc="-98" dirty="0">
                <a:latin typeface="Arial"/>
                <a:cs typeface="Arial"/>
              </a:rPr>
              <a:t>m</a:t>
            </a:r>
            <a:r>
              <a:rPr sz="2100" spc="-169" dirty="0">
                <a:latin typeface="Arial"/>
                <a:cs typeface="Arial"/>
              </a:rPr>
              <a:t>a</a:t>
            </a:r>
            <a:r>
              <a:rPr sz="2100" spc="-203" dirty="0">
                <a:latin typeface="Arial"/>
                <a:cs typeface="Arial"/>
              </a:rPr>
              <a:t>g</a:t>
            </a:r>
            <a:r>
              <a:rPr sz="2100" spc="-131" dirty="0">
                <a:latin typeface="Arial"/>
                <a:cs typeface="Arial"/>
              </a:rPr>
              <a:t>e</a:t>
            </a:r>
            <a:r>
              <a:rPr sz="2100" spc="-161" dirty="0">
                <a:latin typeface="Arial"/>
                <a:cs typeface="Arial"/>
              </a:rPr>
              <a:t>N</a:t>
            </a:r>
            <a:r>
              <a:rPr sz="2100" spc="-143" dirty="0">
                <a:latin typeface="Arial"/>
                <a:cs typeface="Arial"/>
              </a:rPr>
              <a:t>e</a:t>
            </a:r>
            <a:r>
              <a:rPr sz="2100" spc="120" dirty="0">
                <a:latin typeface="Arial"/>
                <a:cs typeface="Arial"/>
              </a:rPr>
              <a:t>t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-454" dirty="0">
                <a:latin typeface="Arial"/>
                <a:cs typeface="Arial"/>
              </a:rPr>
              <a:t>T</a:t>
            </a:r>
            <a:r>
              <a:rPr sz="2100" spc="-68" dirty="0">
                <a:latin typeface="Arial"/>
                <a:cs typeface="Arial"/>
              </a:rPr>
              <a:t>o</a:t>
            </a:r>
            <a:r>
              <a:rPr sz="2100" spc="-64" dirty="0">
                <a:latin typeface="Arial"/>
                <a:cs typeface="Arial"/>
              </a:rPr>
              <a:t>p</a:t>
            </a:r>
            <a:r>
              <a:rPr sz="2100" spc="-56" dirty="0">
                <a:latin typeface="Arial"/>
                <a:cs typeface="Arial"/>
              </a:rPr>
              <a:t>-</a:t>
            </a:r>
            <a:r>
              <a:rPr sz="2100" spc="-105" dirty="0">
                <a:latin typeface="Arial"/>
                <a:cs typeface="Arial"/>
              </a:rPr>
              <a:t>5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382" dirty="0">
                <a:latin typeface="Arial"/>
                <a:cs typeface="Arial"/>
              </a:rPr>
              <a:t>E</a:t>
            </a:r>
            <a:r>
              <a:rPr sz="2100" spc="26" dirty="0">
                <a:latin typeface="Arial"/>
                <a:cs typeface="Arial"/>
              </a:rPr>
              <a:t>r</a:t>
            </a:r>
            <a:r>
              <a:rPr sz="2100" spc="-8" dirty="0">
                <a:latin typeface="Arial"/>
                <a:cs typeface="Arial"/>
              </a:rPr>
              <a:t>r</a:t>
            </a:r>
            <a:r>
              <a:rPr sz="2100" spc="-68" dirty="0">
                <a:latin typeface="Arial"/>
                <a:cs typeface="Arial"/>
              </a:rPr>
              <a:t>o</a:t>
            </a:r>
            <a:r>
              <a:rPr sz="2100" spc="30" dirty="0">
                <a:latin typeface="Arial"/>
                <a:cs typeface="Arial"/>
              </a:rPr>
              <a:t>r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734" y="236602"/>
            <a:ext cx="1900714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300" spc="-259" dirty="0"/>
              <a:t>H</a:t>
            </a:r>
            <a:r>
              <a:rPr sz="3300" spc="-214" dirty="0"/>
              <a:t>o</a:t>
            </a:r>
            <a:r>
              <a:rPr sz="3300" spc="-113" dirty="0"/>
              <a:t>w</a:t>
            </a:r>
            <a:r>
              <a:rPr sz="3300" spc="-225" dirty="0"/>
              <a:t>e</a:t>
            </a:r>
            <a:r>
              <a:rPr sz="3300" spc="-233" dirty="0"/>
              <a:t>v</a:t>
            </a:r>
            <a:r>
              <a:rPr sz="3300" spc="-86" dirty="0"/>
              <a:t>er</a:t>
            </a:r>
            <a:r>
              <a:rPr sz="3300" spc="-176" dirty="0"/>
              <a:t> </a:t>
            </a:r>
            <a:r>
              <a:rPr sz="3300" spc="-1061" dirty="0"/>
              <a:t>…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21970" y="1019705"/>
            <a:ext cx="7833836" cy="2685736"/>
          </a:xfrm>
          <a:prstGeom prst="rect">
            <a:avLst/>
          </a:prstGeom>
        </p:spPr>
        <p:txBody>
          <a:bodyPr vert="horz" wrap="square" lIns="0" tIns="953" rIns="0" bIns="0" rtlCol="0">
            <a:spAutoFit/>
          </a:bodyPr>
          <a:lstStyle/>
          <a:p>
            <a:pPr marL="9525" marR="381476">
              <a:lnSpc>
                <a:spcPct val="102499"/>
              </a:lnSpc>
              <a:spcBef>
                <a:spcPts val="8"/>
              </a:spcBef>
            </a:pPr>
            <a:r>
              <a:rPr sz="2063" spc="-105" dirty="0">
                <a:solidFill>
                  <a:srgbClr val="4472C4"/>
                </a:solidFill>
                <a:latin typeface="Arial"/>
                <a:cs typeface="Arial"/>
              </a:rPr>
              <a:t>Training </a:t>
            </a:r>
            <a:r>
              <a:rPr sz="2063" spc="-90" dirty="0">
                <a:solidFill>
                  <a:srgbClr val="4472C4"/>
                </a:solidFill>
                <a:latin typeface="Arial"/>
                <a:cs typeface="Arial"/>
              </a:rPr>
              <a:t>accurate </a:t>
            </a:r>
            <a:r>
              <a:rPr sz="2063" spc="-86" dirty="0">
                <a:solidFill>
                  <a:srgbClr val="4472C4"/>
                </a:solidFill>
                <a:latin typeface="Arial"/>
                <a:cs typeface="Arial"/>
              </a:rPr>
              <a:t>deep </a:t>
            </a:r>
            <a:r>
              <a:rPr sz="2063" spc="-68" dirty="0">
                <a:solidFill>
                  <a:srgbClr val="4472C4"/>
                </a:solidFill>
                <a:latin typeface="Arial"/>
                <a:cs typeface="Arial"/>
              </a:rPr>
              <a:t>neural </a:t>
            </a:r>
            <a:r>
              <a:rPr sz="2063" spc="-34" dirty="0">
                <a:solidFill>
                  <a:srgbClr val="4472C4"/>
                </a:solidFill>
                <a:latin typeface="Arial"/>
                <a:cs typeface="Arial"/>
              </a:rPr>
              <a:t>network </a:t>
            </a:r>
            <a:r>
              <a:rPr sz="2063" spc="-86" dirty="0">
                <a:solidFill>
                  <a:srgbClr val="4472C4"/>
                </a:solidFill>
                <a:latin typeface="Arial"/>
                <a:cs typeface="Arial"/>
              </a:rPr>
              <a:t>models usually </a:t>
            </a:r>
            <a:r>
              <a:rPr sz="2063" spc="-71" dirty="0">
                <a:solidFill>
                  <a:srgbClr val="4472C4"/>
                </a:solidFill>
                <a:latin typeface="Arial"/>
                <a:cs typeface="Arial"/>
              </a:rPr>
              <a:t>requires </a:t>
            </a:r>
            <a:r>
              <a:rPr sz="2063" spc="-38" dirty="0">
                <a:solidFill>
                  <a:srgbClr val="4472C4"/>
                </a:solidFill>
                <a:latin typeface="Arial"/>
                <a:cs typeface="Arial"/>
              </a:rPr>
              <a:t>lots </a:t>
            </a:r>
            <a:r>
              <a:rPr sz="2063" dirty="0">
                <a:solidFill>
                  <a:srgbClr val="4472C4"/>
                </a:solidFill>
                <a:latin typeface="Arial"/>
                <a:cs typeface="Arial"/>
              </a:rPr>
              <a:t>of </a:t>
            </a:r>
            <a:r>
              <a:rPr sz="2063" spc="-563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063" spc="-68" dirty="0">
                <a:solidFill>
                  <a:srgbClr val="4472C4"/>
                </a:solidFill>
                <a:latin typeface="Arial"/>
                <a:cs typeface="Arial"/>
              </a:rPr>
              <a:t>labeled</a:t>
            </a:r>
            <a:r>
              <a:rPr sz="2063" spc="-10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063" spc="-79" dirty="0">
                <a:solidFill>
                  <a:srgbClr val="4472C4"/>
                </a:solidFill>
                <a:latin typeface="Arial"/>
                <a:cs typeface="Arial"/>
              </a:rPr>
              <a:t>data</a:t>
            </a:r>
            <a:endParaRPr sz="2063" dirty="0">
              <a:latin typeface="Arial"/>
              <a:cs typeface="Arial"/>
            </a:endParaRPr>
          </a:p>
          <a:p>
            <a:pPr marL="385763" indent="-385763">
              <a:spcBef>
                <a:spcPts val="26"/>
              </a:spcBef>
              <a:buFont typeface="+mj-lt"/>
              <a:buAutoNum type="arabicPeriod"/>
            </a:pPr>
            <a:endParaRPr sz="2588" dirty="0">
              <a:latin typeface="Arial"/>
              <a:cs typeface="Arial"/>
            </a:endParaRPr>
          </a:p>
          <a:p>
            <a:pPr marL="395288" indent="-385763">
              <a:buFont typeface="+mj-lt"/>
              <a:buAutoNum type="arabicPeriod"/>
              <a:tabLst>
                <a:tab pos="351949" algn="l"/>
              </a:tabLst>
            </a:pPr>
            <a:r>
              <a:rPr sz="2100" spc="-139" dirty="0">
                <a:latin typeface="Arial"/>
                <a:cs typeface="Arial"/>
              </a:rPr>
              <a:t>Data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-64" dirty="0">
                <a:latin typeface="Arial"/>
                <a:cs typeface="Arial"/>
              </a:rPr>
              <a:t>collection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-116" dirty="0">
                <a:latin typeface="Arial"/>
                <a:cs typeface="Arial"/>
              </a:rPr>
              <a:t>and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-60" dirty="0">
                <a:latin typeface="Arial"/>
                <a:cs typeface="Arial"/>
              </a:rPr>
              <a:t>annotation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-124" dirty="0">
                <a:latin typeface="Arial"/>
                <a:cs typeface="Arial"/>
              </a:rPr>
              <a:t>is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124" dirty="0">
                <a:latin typeface="Arial"/>
                <a:cs typeface="Arial"/>
              </a:rPr>
              <a:t>expensive,</a:t>
            </a:r>
            <a:r>
              <a:rPr sz="2100" spc="-98" dirty="0">
                <a:latin typeface="Arial"/>
                <a:cs typeface="Arial"/>
              </a:rPr>
              <a:t> </a:t>
            </a:r>
            <a:r>
              <a:rPr sz="2100" spc="-75" dirty="0">
                <a:latin typeface="Arial"/>
                <a:cs typeface="Arial"/>
              </a:rPr>
              <a:t>tedious,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86" dirty="0">
                <a:latin typeface="Arial"/>
                <a:cs typeface="Arial"/>
              </a:rPr>
              <a:t>time-consuming.</a:t>
            </a:r>
            <a:endParaRPr sz="2100" dirty="0">
              <a:latin typeface="Arial"/>
              <a:cs typeface="Arial"/>
            </a:endParaRPr>
          </a:p>
          <a:p>
            <a:pPr marL="385763" indent="-385763">
              <a:spcBef>
                <a:spcPts val="4"/>
              </a:spcBef>
              <a:buFont typeface="+mj-lt"/>
              <a:buAutoNum type="arabicPeriod"/>
            </a:pPr>
            <a:endParaRPr sz="2175" dirty="0">
              <a:latin typeface="Arial"/>
              <a:cs typeface="Arial"/>
            </a:endParaRPr>
          </a:p>
          <a:p>
            <a:pPr marL="395288" indent="-385763">
              <a:buFont typeface="+mj-lt"/>
              <a:buAutoNum type="arabicPeriod"/>
              <a:tabLst>
                <a:tab pos="351949" algn="l"/>
              </a:tabLst>
            </a:pPr>
            <a:r>
              <a:rPr sz="2100" spc="-116" dirty="0">
                <a:latin typeface="Arial"/>
                <a:cs typeface="Arial"/>
              </a:rPr>
              <a:t>Crowdsourcing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-150" dirty="0">
                <a:latin typeface="Arial"/>
                <a:cs typeface="Arial"/>
              </a:rPr>
              <a:t>may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109" dirty="0">
                <a:latin typeface="Arial"/>
                <a:cs typeface="Arial"/>
              </a:rPr>
              <a:t>be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94" dirty="0">
                <a:latin typeface="Arial"/>
                <a:cs typeface="Arial"/>
              </a:rPr>
              <a:t>infeasible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23" dirty="0">
                <a:latin typeface="Arial"/>
                <a:cs typeface="Arial"/>
              </a:rPr>
              <a:t>for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-56" dirty="0">
                <a:latin typeface="Arial"/>
                <a:cs typeface="Arial"/>
              </a:rPr>
              <a:t>proprietary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98" dirty="0">
                <a:latin typeface="Arial"/>
                <a:cs typeface="Arial"/>
              </a:rPr>
              <a:t>data.</a:t>
            </a:r>
            <a:endParaRPr sz="2100" dirty="0">
              <a:latin typeface="Arial"/>
              <a:cs typeface="Arial"/>
            </a:endParaRPr>
          </a:p>
          <a:p>
            <a:pPr marL="385763" indent="-385763">
              <a:buFont typeface="+mj-lt"/>
              <a:buAutoNum type="arabicPeriod"/>
            </a:pPr>
            <a:endParaRPr sz="2175" dirty="0">
              <a:latin typeface="Arial"/>
              <a:cs typeface="Arial"/>
            </a:endParaRPr>
          </a:p>
          <a:p>
            <a:pPr marL="395288" indent="-385763">
              <a:buFont typeface="+mj-lt"/>
              <a:buAutoNum type="arabicPeriod"/>
              <a:tabLst>
                <a:tab pos="351949" algn="l"/>
              </a:tabLst>
            </a:pPr>
            <a:r>
              <a:rPr sz="2100" spc="-135" dirty="0">
                <a:latin typeface="Arial"/>
                <a:cs typeface="Arial"/>
              </a:rPr>
              <a:t>For</a:t>
            </a:r>
            <a:r>
              <a:rPr sz="2100" spc="-109" dirty="0">
                <a:latin typeface="Arial"/>
                <a:cs typeface="Arial"/>
              </a:rPr>
              <a:t> </a:t>
            </a:r>
            <a:r>
              <a:rPr sz="2100" spc="-135" dirty="0">
                <a:latin typeface="Arial"/>
                <a:cs typeface="Arial"/>
              </a:rPr>
              <a:t>some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135" dirty="0">
                <a:latin typeface="Arial"/>
                <a:cs typeface="Arial"/>
              </a:rPr>
              <a:t>tasks,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98" dirty="0">
                <a:latin typeface="Arial"/>
                <a:cs typeface="Arial"/>
              </a:rPr>
              <a:t>data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-150" dirty="0">
                <a:latin typeface="Arial"/>
                <a:cs typeface="Arial"/>
              </a:rPr>
              <a:t>may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19" dirty="0">
                <a:latin typeface="Arial"/>
                <a:cs typeface="Arial"/>
              </a:rPr>
              <a:t>not</a:t>
            </a:r>
            <a:r>
              <a:rPr sz="2100" spc="-98" dirty="0">
                <a:latin typeface="Arial"/>
                <a:cs typeface="Arial"/>
              </a:rPr>
              <a:t> </a:t>
            </a:r>
            <a:r>
              <a:rPr sz="2100" spc="-109" dirty="0">
                <a:latin typeface="Arial"/>
                <a:cs typeface="Arial"/>
              </a:rPr>
              <a:t>be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109" dirty="0">
                <a:latin typeface="Arial"/>
                <a:cs typeface="Arial"/>
              </a:rPr>
              <a:t>available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53" dirty="0">
                <a:latin typeface="Arial"/>
                <a:cs typeface="Arial"/>
              </a:rPr>
              <a:t>at</a:t>
            </a:r>
            <a:r>
              <a:rPr sz="2100" spc="-98" dirty="0">
                <a:latin typeface="Arial"/>
                <a:cs typeface="Arial"/>
              </a:rPr>
              <a:t> </a:t>
            </a:r>
            <a:r>
              <a:rPr sz="2100" spc="-68" dirty="0">
                <a:latin typeface="Arial"/>
                <a:cs typeface="Arial"/>
              </a:rPr>
              <a:t>all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-86" dirty="0">
                <a:latin typeface="Arial"/>
                <a:cs typeface="Arial"/>
              </a:rPr>
              <a:t>(long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30" dirty="0">
                <a:latin typeface="Arial"/>
                <a:cs typeface="Arial"/>
              </a:rPr>
              <a:t>tail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-41" dirty="0">
                <a:latin typeface="Arial"/>
                <a:cs typeface="Arial"/>
              </a:rPr>
              <a:t>distribution)</a:t>
            </a:r>
            <a:endParaRPr sz="2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514350"/>
            <a:ext cx="668655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214" dirty="0"/>
              <a:t>Visual</a:t>
            </a:r>
            <a:r>
              <a:rPr spc="-184" dirty="0"/>
              <a:t> </a:t>
            </a:r>
            <a:r>
              <a:rPr spc="-274" dirty="0"/>
              <a:t>Lea</a:t>
            </a:r>
            <a:r>
              <a:rPr spc="-172" dirty="0"/>
              <a:t>r</a:t>
            </a:r>
            <a:r>
              <a:rPr spc="-135" dirty="0"/>
              <a:t>nin</a:t>
            </a:r>
            <a:r>
              <a:rPr spc="-172" dirty="0"/>
              <a:t>g</a:t>
            </a:r>
            <a:r>
              <a:rPr spc="-184" dirty="0"/>
              <a:t> </a:t>
            </a:r>
            <a:r>
              <a:rPr spc="-90" dirty="0"/>
              <a:t>w</a:t>
            </a:r>
            <a:r>
              <a:rPr spc="79" dirty="0"/>
              <a:t>i</a:t>
            </a:r>
            <a:r>
              <a:rPr spc="94" dirty="0"/>
              <a:t>t</a:t>
            </a:r>
            <a:r>
              <a:rPr spc="-135" dirty="0"/>
              <a:t>h</a:t>
            </a:r>
            <a:r>
              <a:rPr spc="-180" dirty="0"/>
              <a:t> </a:t>
            </a:r>
            <a:r>
              <a:rPr spc="-105" dirty="0"/>
              <a:t>Limi</a:t>
            </a:r>
            <a:r>
              <a:rPr spc="-101" dirty="0"/>
              <a:t>t</a:t>
            </a:r>
            <a:r>
              <a:rPr spc="-180" dirty="0"/>
              <a:t>ed</a:t>
            </a:r>
            <a:r>
              <a:rPr spc="-184" dirty="0"/>
              <a:t> </a:t>
            </a:r>
            <a:r>
              <a:rPr spc="-420" dirty="0"/>
              <a:t>D</a:t>
            </a:r>
            <a:r>
              <a:rPr spc="-344" dirty="0"/>
              <a:t>a</a:t>
            </a:r>
            <a:r>
              <a:rPr lang="en-AU" spc="124" dirty="0"/>
              <a:t>t</a:t>
            </a:r>
            <a:r>
              <a:rPr spc="-311" dirty="0"/>
              <a:t>a</a:t>
            </a:r>
            <a:endParaRPr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C5FD8C7-2D78-404F-9A76-817E1680A2CF}"/>
              </a:ext>
            </a:extLst>
          </p:cNvPr>
          <p:cNvSpPr txBox="1">
            <a:spLocks/>
          </p:cNvSpPr>
          <p:nvPr/>
        </p:nvSpPr>
        <p:spPr>
          <a:xfrm>
            <a:off x="685800" y="1352550"/>
            <a:ext cx="6686550" cy="26718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600" b="1" i="0">
                <a:solidFill>
                  <a:srgbClr val="2880B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52475" indent="-742950">
              <a:spcBef>
                <a:spcPts val="75"/>
              </a:spcBef>
              <a:buFont typeface="+mj-lt"/>
              <a:buAutoNum type="arabicPeriod"/>
            </a:pPr>
            <a:r>
              <a:rPr lang="en-US" sz="2400" b="0" dirty="0">
                <a:solidFill>
                  <a:schemeClr val="tx1"/>
                </a:solidFill>
                <a:latin typeface="+mn-lt"/>
              </a:rPr>
              <a:t>Zero</a:t>
            </a:r>
            <a:r>
              <a:rPr lang="en-US" altLang="zh-CN" sz="2400" b="0" dirty="0">
                <a:solidFill>
                  <a:schemeClr val="tx1"/>
                </a:solidFill>
                <a:latin typeface="+mn-lt"/>
              </a:rPr>
              <a:t>-shot</a:t>
            </a:r>
            <a:r>
              <a:rPr lang="zh-CN" altLang="en-US" sz="2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400" b="0" dirty="0">
                <a:solidFill>
                  <a:schemeClr val="tx1"/>
                </a:solidFill>
                <a:latin typeface="+mn-lt"/>
              </a:rPr>
              <a:t>Learning</a:t>
            </a:r>
          </a:p>
          <a:p>
            <a:pPr marL="752475" indent="-742950">
              <a:spcBef>
                <a:spcPts val="75"/>
              </a:spcBef>
              <a:buFont typeface="+mj-lt"/>
              <a:buAutoNum type="arabicPeriod"/>
            </a:pPr>
            <a:r>
              <a:rPr lang="en-US" altLang="zh-CN" sz="2400" b="0" kern="0" dirty="0">
                <a:solidFill>
                  <a:schemeClr val="tx1"/>
                </a:solidFill>
                <a:latin typeface="+mn-lt"/>
              </a:rPr>
              <a:t>Few-shot</a:t>
            </a:r>
            <a:r>
              <a:rPr lang="zh-CN" altLang="en-US" sz="2400" b="0" kern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400" b="0" kern="0" dirty="0">
                <a:solidFill>
                  <a:schemeClr val="tx1"/>
                </a:solidFill>
                <a:latin typeface="+mn-lt"/>
              </a:rPr>
              <a:t>Learning</a:t>
            </a:r>
          </a:p>
          <a:p>
            <a:pPr marL="752475" indent="-742950">
              <a:spcBef>
                <a:spcPts val="75"/>
              </a:spcBef>
              <a:buFont typeface="+mj-lt"/>
              <a:buAutoNum type="arabicPeriod"/>
            </a:pPr>
            <a:r>
              <a:rPr lang="en-AU" sz="2400" b="0" kern="0" dirty="0">
                <a:solidFill>
                  <a:schemeClr val="tx1"/>
                </a:solidFill>
                <a:latin typeface="+mn-lt"/>
              </a:rPr>
              <a:t>Long Tail</a:t>
            </a:r>
            <a:r>
              <a:rPr lang="zh-CN" altLang="en-US" sz="2400" b="0" kern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400" b="0" kern="0" dirty="0">
                <a:solidFill>
                  <a:schemeClr val="tx1"/>
                </a:solidFill>
                <a:latin typeface="+mn-lt"/>
              </a:rPr>
              <a:t>Recognition</a:t>
            </a:r>
          </a:p>
          <a:p>
            <a:pPr marL="752475" indent="-742950">
              <a:spcBef>
                <a:spcPts val="75"/>
              </a:spcBef>
              <a:buFont typeface="+mj-lt"/>
              <a:buAutoNum type="arabicPeriod"/>
            </a:pPr>
            <a:r>
              <a:rPr lang="en-AU" sz="2400" b="0" kern="0" dirty="0">
                <a:solidFill>
                  <a:schemeClr val="tx1"/>
                </a:solidFill>
                <a:latin typeface="+mn-lt"/>
              </a:rPr>
              <a:t>Domain Adaptation and Transfer Learning</a:t>
            </a:r>
          </a:p>
          <a:p>
            <a:pPr marL="752475" indent="-742950">
              <a:spcBef>
                <a:spcPts val="75"/>
              </a:spcBef>
              <a:buFont typeface="+mj-lt"/>
              <a:buAutoNum type="arabicPeriod"/>
            </a:pPr>
            <a:r>
              <a:rPr lang="en-US" altLang="zh-CN" sz="2400" b="0" kern="0" dirty="0">
                <a:solidFill>
                  <a:schemeClr val="tx1"/>
                </a:solidFill>
                <a:latin typeface="+mn-lt"/>
              </a:rPr>
              <a:t>Learning</a:t>
            </a:r>
            <a:r>
              <a:rPr lang="zh-CN" altLang="en-US" sz="2400" b="0" kern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400" b="0" kern="0" dirty="0">
                <a:solidFill>
                  <a:schemeClr val="tx1"/>
                </a:solidFill>
                <a:latin typeface="+mn-lt"/>
              </a:rPr>
              <a:t>with</a:t>
            </a:r>
            <a:r>
              <a:rPr lang="zh-CN" altLang="en-US" sz="2400" b="0" kern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400" b="0" kern="0" dirty="0">
                <a:solidFill>
                  <a:schemeClr val="tx1"/>
                </a:solidFill>
                <a:latin typeface="+mn-lt"/>
              </a:rPr>
              <a:t>w</a:t>
            </a:r>
            <a:r>
              <a:rPr lang="en-US" sz="2400" b="0" kern="0" dirty="0">
                <a:solidFill>
                  <a:schemeClr val="tx1"/>
                </a:solidFill>
                <a:latin typeface="+mn-lt"/>
              </a:rPr>
              <a:t>eakly labeled data</a:t>
            </a:r>
          </a:p>
          <a:p>
            <a:pPr marL="752475" indent="-742950">
              <a:spcBef>
                <a:spcPts val="75"/>
              </a:spcBef>
              <a:buFont typeface="+mj-lt"/>
              <a:buAutoNum type="arabicPeriod"/>
            </a:pPr>
            <a:r>
              <a:rPr lang="en-US" altLang="zh-CN" sz="2400" b="0" kern="0" dirty="0">
                <a:solidFill>
                  <a:schemeClr val="tx1"/>
                </a:solidFill>
                <a:latin typeface="+mn-lt"/>
              </a:rPr>
              <a:t>Active</a:t>
            </a:r>
            <a:r>
              <a:rPr lang="zh-CN" altLang="en-US" sz="2400" b="0" kern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400" b="0" kern="0" dirty="0">
                <a:solidFill>
                  <a:schemeClr val="tx1"/>
                </a:solidFill>
                <a:latin typeface="+mn-lt"/>
              </a:rPr>
              <a:t>learning</a:t>
            </a:r>
          </a:p>
          <a:p>
            <a:pPr marL="752475" indent="-742950">
              <a:spcBef>
                <a:spcPts val="75"/>
              </a:spcBef>
              <a:buFont typeface="+mj-lt"/>
              <a:buAutoNum type="arabicPeriod"/>
            </a:pPr>
            <a:endParaRPr lang="en-AU" sz="2400" b="0" kern="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989" y="111577"/>
            <a:ext cx="7748773" cy="42495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5027" y="4535043"/>
            <a:ext cx="588025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05" dirty="0">
                <a:solidFill>
                  <a:srgbClr val="00487E"/>
                </a:solidFill>
                <a:latin typeface="Arial"/>
                <a:cs typeface="Arial"/>
              </a:rPr>
              <a:t>ImageNet</a:t>
            </a:r>
            <a:r>
              <a:rPr b="1" spc="-98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180" dirty="0">
                <a:solidFill>
                  <a:srgbClr val="00487E"/>
                </a:solidFill>
                <a:latin typeface="Arial"/>
                <a:cs typeface="Arial"/>
              </a:rPr>
              <a:t>has</a:t>
            </a:r>
            <a:r>
              <a:rPr b="1" spc="-94" dirty="0">
                <a:solidFill>
                  <a:srgbClr val="00487E"/>
                </a:solidFill>
                <a:latin typeface="Arial"/>
                <a:cs typeface="Arial"/>
              </a:rPr>
              <a:t> 30</a:t>
            </a:r>
            <a:r>
              <a:rPr b="1" spc="-98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150" dirty="0">
                <a:solidFill>
                  <a:srgbClr val="00487E"/>
                </a:solidFill>
                <a:latin typeface="Arial"/>
                <a:cs typeface="Arial"/>
              </a:rPr>
              <a:t>mushroom</a:t>
            </a:r>
            <a:r>
              <a:rPr b="1" spc="-98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161" dirty="0">
                <a:solidFill>
                  <a:srgbClr val="00487E"/>
                </a:solidFill>
                <a:latin typeface="Arial"/>
                <a:cs typeface="Arial"/>
              </a:rPr>
              <a:t>synsets,</a:t>
            </a:r>
            <a:r>
              <a:rPr b="1" spc="-90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150" dirty="0">
                <a:solidFill>
                  <a:srgbClr val="00487E"/>
                </a:solidFill>
                <a:latin typeface="Arial"/>
                <a:cs typeface="Arial"/>
              </a:rPr>
              <a:t>each</a:t>
            </a:r>
            <a:r>
              <a:rPr b="1" spc="-94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60" dirty="0">
                <a:solidFill>
                  <a:srgbClr val="00487E"/>
                </a:solidFill>
                <a:latin typeface="Arial"/>
                <a:cs typeface="Arial"/>
              </a:rPr>
              <a:t>with</a:t>
            </a:r>
            <a:r>
              <a:rPr b="1" spc="-98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94" dirty="0">
                <a:solidFill>
                  <a:srgbClr val="00487E"/>
                </a:solidFill>
                <a:latin typeface="Arial"/>
                <a:cs typeface="Arial"/>
              </a:rPr>
              <a:t>≈1000</a:t>
            </a:r>
            <a:r>
              <a:rPr b="1" spc="-98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143" dirty="0">
                <a:solidFill>
                  <a:srgbClr val="00487E"/>
                </a:solidFill>
                <a:latin typeface="Arial"/>
                <a:cs typeface="Arial"/>
              </a:rPr>
              <a:t>images.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4173" y="4889374"/>
            <a:ext cx="143637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153" dirty="0">
                <a:latin typeface="Arial"/>
                <a:cs typeface="Arial"/>
              </a:rPr>
              <a:t>S</a:t>
            </a:r>
            <a:r>
              <a:rPr sz="900" spc="-53" dirty="0">
                <a:latin typeface="Arial"/>
                <a:cs typeface="Arial"/>
              </a:rPr>
              <a:t>l</a:t>
            </a:r>
            <a:r>
              <a:rPr sz="900" spc="-8" dirty="0">
                <a:latin typeface="Arial"/>
                <a:cs typeface="Arial"/>
              </a:rPr>
              <a:t>i</a:t>
            </a:r>
            <a:r>
              <a:rPr sz="900" spc="-34" dirty="0">
                <a:latin typeface="Arial"/>
                <a:cs typeface="Arial"/>
              </a:rPr>
              <a:t>d</a:t>
            </a:r>
            <a:r>
              <a:rPr sz="900" spc="-56" dirty="0">
                <a:latin typeface="Arial"/>
                <a:cs typeface="Arial"/>
              </a:rPr>
              <a:t>e</a:t>
            </a:r>
            <a:r>
              <a:rPr sz="900" spc="-49" dirty="0">
                <a:latin typeface="Arial"/>
                <a:cs typeface="Arial"/>
              </a:rPr>
              <a:t> </a:t>
            </a:r>
            <a:r>
              <a:rPr sz="900" spc="-68" dirty="0">
                <a:latin typeface="Arial"/>
                <a:cs typeface="Arial"/>
              </a:rPr>
              <a:t>c</a:t>
            </a:r>
            <a:r>
              <a:rPr sz="900" spc="-8" dirty="0">
                <a:latin typeface="Arial"/>
                <a:cs typeface="Arial"/>
              </a:rPr>
              <a:t>r</a:t>
            </a:r>
            <a:r>
              <a:rPr sz="900" spc="-64" dirty="0">
                <a:latin typeface="Arial"/>
                <a:cs typeface="Arial"/>
              </a:rPr>
              <a:t>e</a:t>
            </a:r>
            <a:r>
              <a:rPr sz="900" spc="-34" dirty="0">
                <a:latin typeface="Arial"/>
                <a:cs typeface="Arial"/>
              </a:rPr>
              <a:t>d</a:t>
            </a:r>
            <a:r>
              <a:rPr sz="900" spc="-8" dirty="0">
                <a:latin typeface="Arial"/>
                <a:cs typeface="Arial"/>
              </a:rPr>
              <a:t>i</a:t>
            </a:r>
            <a:r>
              <a:rPr sz="900" spc="49" dirty="0">
                <a:latin typeface="Arial"/>
                <a:cs typeface="Arial"/>
              </a:rPr>
              <a:t>t</a:t>
            </a:r>
            <a:r>
              <a:rPr sz="900" spc="-15" dirty="0">
                <a:latin typeface="Arial"/>
                <a:cs typeface="Arial"/>
              </a:rPr>
              <a:t>:</a:t>
            </a:r>
            <a:r>
              <a:rPr sz="900" spc="-49" dirty="0">
                <a:latin typeface="Arial"/>
                <a:cs typeface="Arial"/>
              </a:rPr>
              <a:t> </a:t>
            </a:r>
            <a:r>
              <a:rPr sz="900" spc="-176" dirty="0">
                <a:latin typeface="Arial"/>
                <a:cs typeface="Arial"/>
              </a:rPr>
              <a:t>C</a:t>
            </a:r>
            <a:r>
              <a:rPr sz="900" spc="-34" dirty="0">
                <a:latin typeface="Arial"/>
                <a:cs typeface="Arial"/>
              </a:rPr>
              <a:t>h</a:t>
            </a:r>
            <a:r>
              <a:rPr sz="900" spc="4" dirty="0">
                <a:latin typeface="Arial"/>
                <a:cs typeface="Arial"/>
              </a:rPr>
              <a:t>r</a:t>
            </a:r>
            <a:r>
              <a:rPr sz="900" spc="-8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s</a:t>
            </a:r>
            <a:r>
              <a:rPr sz="900" spc="-4" dirty="0">
                <a:latin typeface="Arial"/>
                <a:cs typeface="Arial"/>
              </a:rPr>
              <a:t>t</a:t>
            </a:r>
            <a:r>
              <a:rPr sz="900" spc="8" dirty="0">
                <a:latin typeface="Arial"/>
                <a:cs typeface="Arial"/>
              </a:rPr>
              <a:t>o</a:t>
            </a:r>
            <a:r>
              <a:rPr sz="900" spc="-34" dirty="0">
                <a:latin typeface="Arial"/>
                <a:cs typeface="Arial"/>
              </a:rPr>
              <a:t>ph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-127" dirty="0">
                <a:latin typeface="Arial"/>
                <a:cs typeface="Arial"/>
              </a:rPr>
              <a:t>L</a:t>
            </a:r>
            <a:r>
              <a:rPr sz="900" spc="-83" dirty="0">
                <a:latin typeface="Arial"/>
                <a:cs typeface="Arial"/>
              </a:rPr>
              <a:t>a</a:t>
            </a:r>
            <a:r>
              <a:rPr sz="900" spc="-41" dirty="0">
                <a:latin typeface="Arial"/>
                <a:cs typeface="Arial"/>
              </a:rPr>
              <a:t>m</a:t>
            </a:r>
            <a:r>
              <a:rPr sz="900" spc="-34" dirty="0">
                <a:latin typeface="Arial"/>
                <a:cs typeface="Arial"/>
              </a:rPr>
              <a:t>p</a:t>
            </a:r>
            <a:r>
              <a:rPr sz="900" spc="-64" dirty="0">
                <a:latin typeface="Arial"/>
                <a:cs typeface="Arial"/>
              </a:rPr>
              <a:t>e</a:t>
            </a:r>
            <a:r>
              <a:rPr sz="900" spc="4" dirty="0">
                <a:latin typeface="Arial"/>
                <a:cs typeface="Arial"/>
              </a:rPr>
              <a:t>r</a:t>
            </a:r>
            <a:r>
              <a:rPr sz="900" spc="45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7B1E4-6085-2048-AD69-B0EDE123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0F6404E5-C553-A84E-943F-EA833E2FF1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09550"/>
            <a:ext cx="8293920" cy="3128135"/>
          </a:xfrm>
          <a:prstGeom prst="rect">
            <a:avLst/>
          </a:prstGeom>
        </p:spPr>
      </p:pic>
      <p:grpSp>
        <p:nvGrpSpPr>
          <p:cNvPr id="6" name="object 3">
            <a:extLst>
              <a:ext uri="{FF2B5EF4-FFF2-40B4-BE49-F238E27FC236}">
                <a16:creationId xmlns:a16="http://schemas.microsoft.com/office/drawing/2014/main" id="{7CF1B045-EE84-1F4E-8FF6-1697AF6C47BA}"/>
              </a:ext>
            </a:extLst>
          </p:cNvPr>
          <p:cNvGrpSpPr/>
          <p:nvPr/>
        </p:nvGrpSpPr>
        <p:grpSpPr>
          <a:xfrm>
            <a:off x="482435" y="4163732"/>
            <a:ext cx="7568565" cy="597218"/>
            <a:chOff x="643246" y="5551643"/>
            <a:chExt cx="10091420" cy="79629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A30ECE7C-B213-6F48-8865-BCD449DBF52F}"/>
                </a:ext>
              </a:extLst>
            </p:cNvPr>
            <p:cNvSpPr/>
            <p:nvPr/>
          </p:nvSpPr>
          <p:spPr>
            <a:xfrm>
              <a:off x="648008" y="5556406"/>
              <a:ext cx="10081895" cy="786765"/>
            </a:xfrm>
            <a:custGeom>
              <a:avLst/>
              <a:gdLst/>
              <a:ahLst/>
              <a:cxnLst/>
              <a:rect l="l" t="t" r="r" b="b"/>
              <a:pathLst>
                <a:path w="10081895" h="786764">
                  <a:moveTo>
                    <a:pt x="9950624" y="0"/>
                  </a:moveTo>
                  <a:lnTo>
                    <a:pt x="131093" y="0"/>
                  </a:lnTo>
                  <a:lnTo>
                    <a:pt x="80065" y="10301"/>
                  </a:lnTo>
                  <a:lnTo>
                    <a:pt x="38396" y="38396"/>
                  </a:lnTo>
                  <a:lnTo>
                    <a:pt x="10301" y="80066"/>
                  </a:lnTo>
                  <a:lnTo>
                    <a:pt x="0" y="131093"/>
                  </a:lnTo>
                  <a:lnTo>
                    <a:pt x="0" y="655426"/>
                  </a:lnTo>
                  <a:lnTo>
                    <a:pt x="10301" y="706454"/>
                  </a:lnTo>
                  <a:lnTo>
                    <a:pt x="38396" y="748124"/>
                  </a:lnTo>
                  <a:lnTo>
                    <a:pt x="80065" y="776218"/>
                  </a:lnTo>
                  <a:lnTo>
                    <a:pt x="131093" y="786520"/>
                  </a:lnTo>
                  <a:lnTo>
                    <a:pt x="9950624" y="786520"/>
                  </a:lnTo>
                  <a:lnTo>
                    <a:pt x="10001652" y="776218"/>
                  </a:lnTo>
                  <a:lnTo>
                    <a:pt x="10043322" y="748124"/>
                  </a:lnTo>
                  <a:lnTo>
                    <a:pt x="10071416" y="706454"/>
                  </a:lnTo>
                  <a:lnTo>
                    <a:pt x="10081718" y="655426"/>
                  </a:lnTo>
                  <a:lnTo>
                    <a:pt x="10081718" y="131093"/>
                  </a:lnTo>
                  <a:lnTo>
                    <a:pt x="10071416" y="80066"/>
                  </a:lnTo>
                  <a:lnTo>
                    <a:pt x="10043322" y="38396"/>
                  </a:lnTo>
                  <a:lnTo>
                    <a:pt x="10001652" y="10301"/>
                  </a:lnTo>
                  <a:lnTo>
                    <a:pt x="9950624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676F7CF4-0E5E-CB4A-8630-905E56D7658F}"/>
                </a:ext>
              </a:extLst>
            </p:cNvPr>
            <p:cNvSpPr/>
            <p:nvPr/>
          </p:nvSpPr>
          <p:spPr>
            <a:xfrm>
              <a:off x="648008" y="5556406"/>
              <a:ext cx="10081895" cy="786765"/>
            </a:xfrm>
            <a:custGeom>
              <a:avLst/>
              <a:gdLst/>
              <a:ahLst/>
              <a:cxnLst/>
              <a:rect l="l" t="t" r="r" b="b"/>
              <a:pathLst>
                <a:path w="10081895" h="786764">
                  <a:moveTo>
                    <a:pt x="0" y="131094"/>
                  </a:moveTo>
                  <a:lnTo>
                    <a:pt x="10301" y="80066"/>
                  </a:lnTo>
                  <a:lnTo>
                    <a:pt x="38396" y="38396"/>
                  </a:lnTo>
                  <a:lnTo>
                    <a:pt x="80065" y="10302"/>
                  </a:lnTo>
                  <a:lnTo>
                    <a:pt x="131093" y="0"/>
                  </a:lnTo>
                  <a:lnTo>
                    <a:pt x="9950625" y="0"/>
                  </a:lnTo>
                  <a:lnTo>
                    <a:pt x="10001652" y="10302"/>
                  </a:lnTo>
                  <a:lnTo>
                    <a:pt x="10043322" y="38396"/>
                  </a:lnTo>
                  <a:lnTo>
                    <a:pt x="10071416" y="80066"/>
                  </a:lnTo>
                  <a:lnTo>
                    <a:pt x="10081718" y="131094"/>
                  </a:lnTo>
                  <a:lnTo>
                    <a:pt x="10081718" y="655426"/>
                  </a:lnTo>
                  <a:lnTo>
                    <a:pt x="10071416" y="706454"/>
                  </a:lnTo>
                  <a:lnTo>
                    <a:pt x="10043322" y="748124"/>
                  </a:lnTo>
                  <a:lnTo>
                    <a:pt x="10001652" y="776218"/>
                  </a:lnTo>
                  <a:lnTo>
                    <a:pt x="9950625" y="786521"/>
                  </a:lnTo>
                  <a:lnTo>
                    <a:pt x="131093" y="786521"/>
                  </a:lnTo>
                  <a:lnTo>
                    <a:pt x="80065" y="776218"/>
                  </a:lnTo>
                  <a:lnTo>
                    <a:pt x="38396" y="748124"/>
                  </a:lnTo>
                  <a:lnTo>
                    <a:pt x="10301" y="706454"/>
                  </a:lnTo>
                  <a:lnTo>
                    <a:pt x="0" y="655426"/>
                  </a:lnTo>
                  <a:lnTo>
                    <a:pt x="0" y="131094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2E736CF4-D595-C347-9475-8DA18BD04DF9}"/>
              </a:ext>
            </a:extLst>
          </p:cNvPr>
          <p:cNvSpPr txBox="1"/>
          <p:nvPr/>
        </p:nvSpPr>
        <p:spPr>
          <a:xfrm>
            <a:off x="521969" y="3561207"/>
            <a:ext cx="8508683" cy="15376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53" dirty="0">
                <a:solidFill>
                  <a:srgbClr val="00487E"/>
                </a:solidFill>
                <a:latin typeface="Arial"/>
                <a:cs typeface="Arial"/>
              </a:rPr>
              <a:t>I</a:t>
            </a:r>
            <a:r>
              <a:rPr b="1" spc="-109" dirty="0">
                <a:solidFill>
                  <a:srgbClr val="00487E"/>
                </a:solidFill>
                <a:latin typeface="Arial"/>
                <a:cs typeface="Arial"/>
              </a:rPr>
              <a:t>n</a:t>
            </a:r>
            <a:r>
              <a:rPr b="1" spc="-101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139" dirty="0">
                <a:solidFill>
                  <a:srgbClr val="00487E"/>
                </a:solidFill>
                <a:latin typeface="Arial"/>
                <a:cs typeface="Arial"/>
              </a:rPr>
              <a:t>n</a:t>
            </a:r>
            <a:r>
              <a:rPr b="1" spc="-127" dirty="0">
                <a:solidFill>
                  <a:srgbClr val="00487E"/>
                </a:solidFill>
                <a:latin typeface="Arial"/>
                <a:cs typeface="Arial"/>
              </a:rPr>
              <a:t>a</a:t>
            </a:r>
            <a:r>
              <a:rPr b="1" spc="23" dirty="0">
                <a:solidFill>
                  <a:srgbClr val="00487E"/>
                </a:solidFill>
                <a:latin typeface="Arial"/>
                <a:cs typeface="Arial"/>
              </a:rPr>
              <a:t>t</a:t>
            </a:r>
            <a:r>
              <a:rPr b="1" spc="-139" dirty="0">
                <a:solidFill>
                  <a:srgbClr val="00487E"/>
                </a:solidFill>
                <a:latin typeface="Arial"/>
                <a:cs typeface="Arial"/>
              </a:rPr>
              <a:t>u</a:t>
            </a:r>
            <a:r>
              <a:rPr b="1" spc="-90" dirty="0">
                <a:solidFill>
                  <a:srgbClr val="00487E"/>
                </a:solidFill>
                <a:latin typeface="Arial"/>
                <a:cs typeface="Arial"/>
              </a:rPr>
              <a:t>r</a:t>
            </a:r>
            <a:r>
              <a:rPr b="1" spc="-94" dirty="0">
                <a:solidFill>
                  <a:srgbClr val="00487E"/>
                </a:solidFill>
                <a:latin typeface="Arial"/>
                <a:cs typeface="Arial"/>
              </a:rPr>
              <a:t>e</a:t>
            </a:r>
            <a:r>
              <a:rPr b="1" spc="-38" dirty="0">
                <a:solidFill>
                  <a:srgbClr val="00487E"/>
                </a:solidFill>
                <a:latin typeface="Arial"/>
                <a:cs typeface="Arial"/>
              </a:rPr>
              <a:t>,</a:t>
            </a:r>
            <a:r>
              <a:rPr b="1" spc="-94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23" dirty="0">
                <a:solidFill>
                  <a:srgbClr val="00487E"/>
                </a:solidFill>
                <a:latin typeface="Arial"/>
                <a:cs typeface="Arial"/>
              </a:rPr>
              <a:t>t</a:t>
            </a:r>
            <a:r>
              <a:rPr b="1" spc="-139" dirty="0">
                <a:solidFill>
                  <a:srgbClr val="00487E"/>
                </a:solidFill>
                <a:latin typeface="Arial"/>
                <a:cs typeface="Arial"/>
              </a:rPr>
              <a:t>h</a:t>
            </a:r>
            <a:r>
              <a:rPr b="1" spc="-94" dirty="0">
                <a:solidFill>
                  <a:srgbClr val="00487E"/>
                </a:solidFill>
                <a:latin typeface="Arial"/>
                <a:cs typeface="Arial"/>
              </a:rPr>
              <a:t>e</a:t>
            </a:r>
            <a:r>
              <a:rPr b="1" spc="-90" dirty="0">
                <a:solidFill>
                  <a:srgbClr val="00487E"/>
                </a:solidFill>
                <a:latin typeface="Arial"/>
                <a:cs typeface="Arial"/>
              </a:rPr>
              <a:t>r</a:t>
            </a:r>
            <a:r>
              <a:rPr b="1" spc="-98" dirty="0">
                <a:solidFill>
                  <a:srgbClr val="00487E"/>
                </a:solidFill>
                <a:latin typeface="Arial"/>
                <a:cs typeface="Arial"/>
              </a:rPr>
              <a:t>e</a:t>
            </a:r>
            <a:r>
              <a:rPr b="1" spc="-94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113" dirty="0">
                <a:solidFill>
                  <a:srgbClr val="00487E"/>
                </a:solidFill>
                <a:latin typeface="Arial"/>
                <a:cs typeface="Arial"/>
              </a:rPr>
              <a:t>a</a:t>
            </a:r>
            <a:r>
              <a:rPr b="1" spc="-90" dirty="0">
                <a:solidFill>
                  <a:srgbClr val="00487E"/>
                </a:solidFill>
                <a:latin typeface="Arial"/>
                <a:cs typeface="Arial"/>
              </a:rPr>
              <a:t>r</a:t>
            </a:r>
            <a:r>
              <a:rPr b="1" spc="-98" dirty="0">
                <a:solidFill>
                  <a:srgbClr val="00487E"/>
                </a:solidFill>
                <a:latin typeface="Arial"/>
                <a:cs typeface="Arial"/>
              </a:rPr>
              <a:t>e</a:t>
            </a:r>
            <a:r>
              <a:rPr b="1" spc="-94" dirty="0">
                <a:solidFill>
                  <a:srgbClr val="00487E"/>
                </a:solidFill>
                <a:latin typeface="Arial"/>
                <a:cs typeface="Arial"/>
              </a:rPr>
              <a:t> ≈</a:t>
            </a:r>
            <a:r>
              <a:rPr b="1" spc="-90" dirty="0">
                <a:solidFill>
                  <a:srgbClr val="00487E"/>
                </a:solidFill>
                <a:latin typeface="Arial"/>
                <a:cs typeface="Arial"/>
              </a:rPr>
              <a:t>14</a:t>
            </a:r>
            <a:r>
              <a:rPr b="1" spc="-41" dirty="0">
                <a:solidFill>
                  <a:srgbClr val="00487E"/>
                </a:solidFill>
                <a:latin typeface="Arial"/>
                <a:cs typeface="Arial"/>
              </a:rPr>
              <a:t>,</a:t>
            </a:r>
            <a:r>
              <a:rPr b="1" spc="-94" dirty="0">
                <a:solidFill>
                  <a:srgbClr val="00487E"/>
                </a:solidFill>
                <a:latin typeface="Arial"/>
                <a:cs typeface="Arial"/>
              </a:rPr>
              <a:t>00</a:t>
            </a:r>
            <a:r>
              <a:rPr b="1" spc="-90" dirty="0">
                <a:solidFill>
                  <a:srgbClr val="00487E"/>
                </a:solidFill>
                <a:latin typeface="Arial"/>
                <a:cs typeface="Arial"/>
              </a:rPr>
              <a:t>0</a:t>
            </a:r>
            <a:r>
              <a:rPr b="1" spc="-101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143" dirty="0">
                <a:solidFill>
                  <a:srgbClr val="00487E"/>
                </a:solidFill>
                <a:latin typeface="Arial"/>
                <a:cs typeface="Arial"/>
              </a:rPr>
              <a:t>m</a:t>
            </a:r>
            <a:r>
              <a:rPr b="1" spc="-139" dirty="0">
                <a:solidFill>
                  <a:srgbClr val="00487E"/>
                </a:solidFill>
                <a:latin typeface="Arial"/>
                <a:cs typeface="Arial"/>
              </a:rPr>
              <a:t>u</a:t>
            </a:r>
            <a:r>
              <a:rPr b="1" spc="-285" dirty="0">
                <a:solidFill>
                  <a:srgbClr val="00487E"/>
                </a:solidFill>
                <a:latin typeface="Arial"/>
                <a:cs typeface="Arial"/>
              </a:rPr>
              <a:t>s</a:t>
            </a:r>
            <a:r>
              <a:rPr b="1" spc="-139" dirty="0">
                <a:solidFill>
                  <a:srgbClr val="00487E"/>
                </a:solidFill>
                <a:latin typeface="Arial"/>
                <a:cs typeface="Arial"/>
              </a:rPr>
              <a:t>h</a:t>
            </a:r>
            <a:r>
              <a:rPr b="1" spc="-90" dirty="0">
                <a:solidFill>
                  <a:srgbClr val="00487E"/>
                </a:solidFill>
                <a:latin typeface="Arial"/>
                <a:cs typeface="Arial"/>
              </a:rPr>
              <a:t>r</a:t>
            </a:r>
            <a:r>
              <a:rPr b="1" spc="-120" dirty="0">
                <a:solidFill>
                  <a:srgbClr val="00487E"/>
                </a:solidFill>
                <a:latin typeface="Arial"/>
                <a:cs typeface="Arial"/>
              </a:rPr>
              <a:t>oo</a:t>
            </a:r>
            <a:r>
              <a:rPr b="1" spc="-169" dirty="0">
                <a:solidFill>
                  <a:srgbClr val="00487E"/>
                </a:solidFill>
                <a:latin typeface="Arial"/>
                <a:cs typeface="Arial"/>
              </a:rPr>
              <a:t>m</a:t>
            </a:r>
            <a:r>
              <a:rPr b="1" spc="-101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285" dirty="0">
                <a:solidFill>
                  <a:srgbClr val="00487E"/>
                </a:solidFill>
                <a:latin typeface="Arial"/>
                <a:cs typeface="Arial"/>
              </a:rPr>
              <a:t>s</a:t>
            </a:r>
            <a:r>
              <a:rPr b="1" spc="-139" dirty="0">
                <a:solidFill>
                  <a:srgbClr val="00487E"/>
                </a:solidFill>
                <a:latin typeface="Arial"/>
                <a:cs typeface="Arial"/>
              </a:rPr>
              <a:t>p</a:t>
            </a:r>
            <a:r>
              <a:rPr b="1" spc="-94" dirty="0">
                <a:solidFill>
                  <a:srgbClr val="00487E"/>
                </a:solidFill>
                <a:latin typeface="Arial"/>
                <a:cs typeface="Arial"/>
              </a:rPr>
              <a:t>e</a:t>
            </a:r>
            <a:r>
              <a:rPr b="1" spc="-127" dirty="0">
                <a:solidFill>
                  <a:srgbClr val="00487E"/>
                </a:solidFill>
                <a:latin typeface="Arial"/>
                <a:cs typeface="Arial"/>
              </a:rPr>
              <a:t>ci</a:t>
            </a:r>
            <a:r>
              <a:rPr b="1" spc="-158" dirty="0">
                <a:solidFill>
                  <a:srgbClr val="00487E"/>
                </a:solidFill>
                <a:latin typeface="Arial"/>
                <a:cs typeface="Arial"/>
              </a:rPr>
              <a:t>e</a:t>
            </a:r>
            <a:r>
              <a:rPr b="1" spc="-285" dirty="0">
                <a:solidFill>
                  <a:srgbClr val="00487E"/>
                </a:solidFill>
                <a:latin typeface="Arial"/>
                <a:cs typeface="Arial"/>
              </a:rPr>
              <a:t>s</a:t>
            </a:r>
            <a:r>
              <a:rPr b="1" spc="-98" dirty="0">
                <a:solidFill>
                  <a:srgbClr val="00487E"/>
                </a:solidFill>
                <a:latin typeface="Arial"/>
                <a:cs typeface="Arial"/>
              </a:rPr>
              <a:t> </a:t>
            </a:r>
            <a:r>
              <a:rPr b="1" spc="-15" dirty="0">
                <a:solidFill>
                  <a:srgbClr val="00487E"/>
                </a:solidFill>
                <a:latin typeface="Arial"/>
                <a:cs typeface="Arial"/>
              </a:rPr>
              <a:t>!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6"/>
              </a:spcBef>
            </a:pPr>
            <a:endParaRPr sz="2213" dirty="0">
              <a:latin typeface="Arial"/>
              <a:cs typeface="Arial"/>
            </a:endParaRPr>
          </a:p>
          <a:p>
            <a:pPr marL="144780" marR="1286828">
              <a:spcBef>
                <a:spcPts val="4"/>
              </a:spcBef>
            </a:pPr>
            <a:r>
              <a:rPr spc="-90" dirty="0">
                <a:latin typeface="Arial"/>
                <a:cs typeface="Arial"/>
              </a:rPr>
              <a:t>Many </a:t>
            </a:r>
            <a:r>
              <a:rPr i="1" spc="-68" dirty="0">
                <a:latin typeface="Arial"/>
                <a:cs typeface="Arial"/>
              </a:rPr>
              <a:t>fine-grained </a:t>
            </a:r>
            <a:r>
              <a:rPr spc="-94" dirty="0">
                <a:latin typeface="Arial"/>
                <a:cs typeface="Arial"/>
              </a:rPr>
              <a:t>visual </a:t>
            </a:r>
            <a:r>
              <a:rPr spc="-75" dirty="0">
                <a:latin typeface="Arial"/>
                <a:cs typeface="Arial"/>
              </a:rPr>
              <a:t>categorization </a:t>
            </a:r>
            <a:r>
              <a:rPr spc="-127" dirty="0">
                <a:latin typeface="Arial"/>
                <a:cs typeface="Arial"/>
              </a:rPr>
              <a:t>tasks may have </a:t>
            </a:r>
            <a:r>
              <a:rPr spc="-150" dirty="0">
                <a:latin typeface="Arial"/>
                <a:cs typeface="Arial"/>
              </a:rPr>
              <a:t>classes </a:t>
            </a:r>
            <a:r>
              <a:rPr spc="-11" dirty="0">
                <a:latin typeface="Arial"/>
                <a:cs typeface="Arial"/>
              </a:rPr>
              <a:t>with </a:t>
            </a:r>
            <a:r>
              <a:rPr spc="-64" dirty="0">
                <a:latin typeface="Arial"/>
                <a:cs typeface="Arial"/>
              </a:rPr>
              <a:t>few </a:t>
            </a:r>
            <a:r>
              <a:rPr spc="-23" dirty="0">
                <a:latin typeface="Arial"/>
                <a:cs typeface="Arial"/>
              </a:rPr>
              <a:t>or </a:t>
            </a:r>
            <a:r>
              <a:rPr spc="-68" dirty="0">
                <a:latin typeface="Arial"/>
                <a:cs typeface="Arial"/>
              </a:rPr>
              <a:t>no </a:t>
            </a:r>
            <a:r>
              <a:rPr spc="-491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t</a:t>
            </a:r>
            <a:r>
              <a:rPr spc="23" dirty="0">
                <a:latin typeface="Arial"/>
                <a:cs typeface="Arial"/>
              </a:rPr>
              <a:t>r</a:t>
            </a:r>
            <a:r>
              <a:rPr spc="-161" dirty="0">
                <a:latin typeface="Arial"/>
                <a:cs typeface="Arial"/>
              </a:rPr>
              <a:t>a</a:t>
            </a:r>
            <a:r>
              <a:rPr spc="-8" dirty="0">
                <a:latin typeface="Arial"/>
                <a:cs typeface="Arial"/>
              </a:rPr>
              <a:t>i</a:t>
            </a:r>
            <a:r>
              <a:rPr spc="-68" dirty="0">
                <a:latin typeface="Arial"/>
                <a:cs typeface="Arial"/>
              </a:rPr>
              <a:t>n</a:t>
            </a:r>
            <a:r>
              <a:rPr spc="-8" dirty="0">
                <a:latin typeface="Arial"/>
                <a:cs typeface="Arial"/>
              </a:rPr>
              <a:t>i</a:t>
            </a:r>
            <a:r>
              <a:rPr spc="-68" dirty="0">
                <a:latin typeface="Arial"/>
                <a:cs typeface="Arial"/>
              </a:rPr>
              <a:t>n</a:t>
            </a:r>
            <a:r>
              <a:rPr spc="-158" dirty="0">
                <a:latin typeface="Arial"/>
                <a:cs typeface="Arial"/>
              </a:rPr>
              <a:t>g</a:t>
            </a:r>
            <a:r>
              <a:rPr spc="-98" dirty="0">
                <a:latin typeface="Arial"/>
                <a:cs typeface="Arial"/>
              </a:rPr>
              <a:t> </a:t>
            </a:r>
            <a:r>
              <a:rPr spc="-139" dirty="0">
                <a:latin typeface="Arial"/>
                <a:cs typeface="Arial"/>
              </a:rPr>
              <a:t>e</a:t>
            </a:r>
            <a:r>
              <a:rPr spc="-191" dirty="0">
                <a:latin typeface="Arial"/>
                <a:cs typeface="Arial"/>
              </a:rPr>
              <a:t>x</a:t>
            </a:r>
            <a:r>
              <a:rPr spc="-161" dirty="0">
                <a:latin typeface="Arial"/>
                <a:cs typeface="Arial"/>
              </a:rPr>
              <a:t>a</a:t>
            </a:r>
            <a:r>
              <a:rPr spc="-79" dirty="0">
                <a:latin typeface="Arial"/>
                <a:cs typeface="Arial"/>
              </a:rPr>
              <a:t>m</a:t>
            </a:r>
            <a:r>
              <a:rPr spc="-68" dirty="0">
                <a:latin typeface="Arial"/>
                <a:cs typeface="Arial"/>
              </a:rPr>
              <a:t>p</a:t>
            </a:r>
            <a:r>
              <a:rPr spc="-8" dirty="0">
                <a:latin typeface="Arial"/>
                <a:cs typeface="Arial"/>
              </a:rPr>
              <a:t>l</a:t>
            </a:r>
            <a:r>
              <a:rPr spc="-113" dirty="0">
                <a:latin typeface="Arial"/>
                <a:cs typeface="Arial"/>
              </a:rPr>
              <a:t>e</a:t>
            </a:r>
            <a:r>
              <a:rPr spc="-206" dirty="0">
                <a:latin typeface="Arial"/>
                <a:cs typeface="Arial"/>
              </a:rPr>
              <a:t>s</a:t>
            </a:r>
            <a:r>
              <a:rPr spc="-101" dirty="0">
                <a:latin typeface="Arial"/>
                <a:cs typeface="Arial"/>
              </a:rPr>
              <a:t> </a:t>
            </a:r>
            <a:r>
              <a:rPr spc="-180" dirty="0">
                <a:latin typeface="Arial"/>
                <a:cs typeface="Arial"/>
              </a:rPr>
              <a:t>a</a:t>
            </a:r>
            <a:r>
              <a:rPr spc="90" dirty="0">
                <a:latin typeface="Arial"/>
                <a:cs typeface="Arial"/>
              </a:rPr>
              <a:t>t</a:t>
            </a:r>
            <a:r>
              <a:rPr spc="-98" dirty="0">
                <a:latin typeface="Arial"/>
                <a:cs typeface="Arial"/>
              </a:rPr>
              <a:t> </a:t>
            </a:r>
            <a:r>
              <a:rPr spc="-161" dirty="0">
                <a:latin typeface="Arial"/>
                <a:cs typeface="Arial"/>
              </a:rPr>
              <a:t>a</a:t>
            </a:r>
            <a:r>
              <a:rPr spc="-8" dirty="0">
                <a:latin typeface="Arial"/>
                <a:cs typeface="Arial"/>
              </a:rPr>
              <a:t>ll</a:t>
            </a:r>
            <a:r>
              <a:rPr spc="-60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R="3810" algn="r">
              <a:spcBef>
                <a:spcPts val="1744"/>
              </a:spcBef>
            </a:pPr>
            <a:r>
              <a:rPr sz="900" spc="-153" dirty="0">
                <a:latin typeface="Arial"/>
                <a:cs typeface="Arial"/>
              </a:rPr>
              <a:t>S</a:t>
            </a:r>
            <a:r>
              <a:rPr sz="900" spc="-53" dirty="0">
                <a:latin typeface="Arial"/>
                <a:cs typeface="Arial"/>
              </a:rPr>
              <a:t>l</a:t>
            </a:r>
            <a:r>
              <a:rPr sz="900" spc="-8" dirty="0">
                <a:latin typeface="Arial"/>
                <a:cs typeface="Arial"/>
              </a:rPr>
              <a:t>i</a:t>
            </a:r>
            <a:r>
              <a:rPr sz="900" spc="-34" dirty="0">
                <a:latin typeface="Arial"/>
                <a:cs typeface="Arial"/>
              </a:rPr>
              <a:t>d</a:t>
            </a:r>
            <a:r>
              <a:rPr sz="900" spc="-56" dirty="0">
                <a:latin typeface="Arial"/>
                <a:cs typeface="Arial"/>
              </a:rPr>
              <a:t>e</a:t>
            </a:r>
            <a:r>
              <a:rPr sz="900" spc="-49" dirty="0">
                <a:latin typeface="Arial"/>
                <a:cs typeface="Arial"/>
              </a:rPr>
              <a:t> </a:t>
            </a:r>
            <a:r>
              <a:rPr sz="900" spc="-68" dirty="0">
                <a:latin typeface="Arial"/>
                <a:cs typeface="Arial"/>
              </a:rPr>
              <a:t>c</a:t>
            </a:r>
            <a:r>
              <a:rPr sz="900" spc="-8" dirty="0">
                <a:latin typeface="Arial"/>
                <a:cs typeface="Arial"/>
              </a:rPr>
              <a:t>r</a:t>
            </a:r>
            <a:r>
              <a:rPr sz="900" spc="-64" dirty="0">
                <a:latin typeface="Arial"/>
                <a:cs typeface="Arial"/>
              </a:rPr>
              <a:t>e</a:t>
            </a:r>
            <a:r>
              <a:rPr sz="900" spc="-34" dirty="0">
                <a:latin typeface="Arial"/>
                <a:cs typeface="Arial"/>
              </a:rPr>
              <a:t>d</a:t>
            </a:r>
            <a:r>
              <a:rPr sz="900" spc="-8" dirty="0">
                <a:latin typeface="Arial"/>
                <a:cs typeface="Arial"/>
              </a:rPr>
              <a:t>i</a:t>
            </a:r>
            <a:r>
              <a:rPr sz="900" spc="49" dirty="0">
                <a:latin typeface="Arial"/>
                <a:cs typeface="Arial"/>
              </a:rPr>
              <a:t>t</a:t>
            </a:r>
            <a:r>
              <a:rPr sz="900" spc="-15" dirty="0">
                <a:latin typeface="Arial"/>
                <a:cs typeface="Arial"/>
              </a:rPr>
              <a:t>:</a:t>
            </a:r>
            <a:r>
              <a:rPr sz="900" spc="-49" dirty="0">
                <a:latin typeface="Arial"/>
                <a:cs typeface="Arial"/>
              </a:rPr>
              <a:t> </a:t>
            </a:r>
            <a:r>
              <a:rPr sz="900" spc="-176" dirty="0">
                <a:latin typeface="Arial"/>
                <a:cs typeface="Arial"/>
              </a:rPr>
              <a:t>C</a:t>
            </a:r>
            <a:r>
              <a:rPr sz="900" spc="-34" dirty="0">
                <a:latin typeface="Arial"/>
                <a:cs typeface="Arial"/>
              </a:rPr>
              <a:t>h</a:t>
            </a:r>
            <a:r>
              <a:rPr sz="900" spc="4" dirty="0">
                <a:latin typeface="Arial"/>
                <a:cs typeface="Arial"/>
              </a:rPr>
              <a:t>r</a:t>
            </a:r>
            <a:r>
              <a:rPr sz="900" spc="-8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s</a:t>
            </a:r>
            <a:r>
              <a:rPr sz="900" spc="-4" dirty="0">
                <a:latin typeface="Arial"/>
                <a:cs typeface="Arial"/>
              </a:rPr>
              <a:t>t</a:t>
            </a:r>
            <a:r>
              <a:rPr sz="900" spc="8" dirty="0">
                <a:latin typeface="Arial"/>
                <a:cs typeface="Arial"/>
              </a:rPr>
              <a:t>o</a:t>
            </a:r>
            <a:r>
              <a:rPr sz="900" spc="-34" dirty="0">
                <a:latin typeface="Arial"/>
                <a:cs typeface="Arial"/>
              </a:rPr>
              <a:t>ph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-127" dirty="0">
                <a:latin typeface="Arial"/>
                <a:cs typeface="Arial"/>
              </a:rPr>
              <a:t>L</a:t>
            </a:r>
            <a:r>
              <a:rPr sz="900" spc="-83" dirty="0">
                <a:latin typeface="Arial"/>
                <a:cs typeface="Arial"/>
              </a:rPr>
              <a:t>a</a:t>
            </a:r>
            <a:r>
              <a:rPr sz="900" spc="-41" dirty="0">
                <a:latin typeface="Arial"/>
                <a:cs typeface="Arial"/>
              </a:rPr>
              <a:t>m</a:t>
            </a:r>
            <a:r>
              <a:rPr sz="900" spc="-34" dirty="0">
                <a:latin typeface="Arial"/>
                <a:cs typeface="Arial"/>
              </a:rPr>
              <a:t>p</a:t>
            </a:r>
            <a:r>
              <a:rPr sz="900" spc="-64" dirty="0">
                <a:latin typeface="Arial"/>
                <a:cs typeface="Arial"/>
              </a:rPr>
              <a:t>e</a:t>
            </a:r>
            <a:r>
              <a:rPr sz="900" spc="4" dirty="0">
                <a:latin typeface="Arial"/>
                <a:cs typeface="Arial"/>
              </a:rPr>
              <a:t>r</a:t>
            </a:r>
            <a:r>
              <a:rPr sz="900" spc="45" dirty="0">
                <a:latin typeface="Arial"/>
                <a:cs typeface="Arial"/>
              </a:rPr>
              <a:t>t</a:t>
            </a:r>
            <a:endParaRPr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0080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8648-DCCF-2541-B501-ABF8CABB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46" y="246507"/>
            <a:ext cx="8407707" cy="1107996"/>
          </a:xfrm>
        </p:spPr>
        <p:txBody>
          <a:bodyPr/>
          <a:lstStyle/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AU" spc="45" dirty="0"/>
              <a:t>t</a:t>
            </a:r>
            <a:r>
              <a:rPr lang="en-AU" spc="23" dirty="0"/>
              <a:t>r</a:t>
            </a:r>
            <a:r>
              <a:rPr lang="en-AU" spc="-161" dirty="0"/>
              <a:t>a</a:t>
            </a:r>
            <a:r>
              <a:rPr lang="en-AU" spc="-8" dirty="0"/>
              <a:t>i</a:t>
            </a:r>
            <a:r>
              <a:rPr lang="en-AU" spc="-68" dirty="0"/>
              <a:t>n</a:t>
            </a:r>
            <a:r>
              <a:rPr lang="en-AU" spc="-8" dirty="0"/>
              <a:t>i</a:t>
            </a:r>
            <a:r>
              <a:rPr lang="en-AU" spc="-68" dirty="0"/>
              <a:t>n</a:t>
            </a:r>
            <a:r>
              <a:rPr lang="en-AU" spc="-158" dirty="0"/>
              <a:t>g</a:t>
            </a:r>
            <a:r>
              <a:rPr lang="en-AU" spc="-98" dirty="0"/>
              <a:t> </a:t>
            </a:r>
            <a:r>
              <a:rPr lang="en-AU" spc="-139" dirty="0"/>
              <a:t>e</a:t>
            </a:r>
            <a:r>
              <a:rPr lang="en-AU" spc="-191" dirty="0"/>
              <a:t>x</a:t>
            </a:r>
            <a:r>
              <a:rPr lang="en-AU" spc="-161" dirty="0"/>
              <a:t>a</a:t>
            </a:r>
            <a:r>
              <a:rPr lang="en-AU" spc="-79" dirty="0"/>
              <a:t>m</a:t>
            </a:r>
            <a:r>
              <a:rPr lang="en-AU" spc="-68" dirty="0"/>
              <a:t>p</a:t>
            </a:r>
            <a:r>
              <a:rPr lang="en-AU" spc="-8" dirty="0"/>
              <a:t>l</a:t>
            </a:r>
            <a:r>
              <a:rPr lang="en-AU" spc="-113" dirty="0"/>
              <a:t>e</a:t>
            </a:r>
            <a:r>
              <a:rPr lang="en-AU" spc="-206" dirty="0"/>
              <a:t>s</a:t>
            </a:r>
            <a:r>
              <a:rPr lang="en-AU" spc="-101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dirty="0"/>
              <a:t>Zero</a:t>
            </a:r>
            <a:r>
              <a:rPr lang="en-US" altLang="zh-CN" dirty="0"/>
              <a:t>-shot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985A2-500C-8642-835A-952C42BDA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86" y="1216356"/>
            <a:ext cx="8315227" cy="27699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91247-7404-A840-9E0D-EF0991A10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54996"/>
            <a:ext cx="6623204" cy="368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04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A47C-6526-D247-A7C0-8CDEB5CB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B6D16-7A6D-3142-8A0E-6FC71B9FA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71" y="1257300"/>
            <a:ext cx="6883832" cy="2800350"/>
          </a:xfrm>
          <a:prstGeom prst="rect">
            <a:avLst/>
          </a:prstGeom>
        </p:spPr>
      </p:pic>
      <p:pic>
        <p:nvPicPr>
          <p:cNvPr id="1026" name="Picture 2" descr="Semantic embedding using attribute vector">
            <a:extLst>
              <a:ext uri="{FF2B5EF4-FFF2-40B4-BE49-F238E27FC236}">
                <a16:creationId xmlns:a16="http://schemas.microsoft.com/office/drawing/2014/main" id="{EE7B6CDF-EE9C-C142-9959-CA845F9DC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30" y="1543050"/>
            <a:ext cx="20574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848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5CCF-D4D1-944F-85F5-D994A526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363" y="2264532"/>
            <a:ext cx="2457272" cy="1661993"/>
          </a:xfrm>
        </p:spPr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793C-286F-0B46-8F53-B62B5270A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86" y="1216356"/>
            <a:ext cx="8315227" cy="27699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6735B-7420-C84E-B6C3-1D3FF9D3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007881"/>
            <a:ext cx="4857750" cy="35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9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2FD0-80C4-6A46-A633-B55275E50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62109"/>
            <a:ext cx="9144000" cy="441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72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5CCF-D4D1-944F-85F5-D994A526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46" y="246507"/>
            <a:ext cx="8407707" cy="1661993"/>
          </a:xfrm>
        </p:spPr>
        <p:txBody>
          <a:bodyPr/>
          <a:lstStyle/>
          <a:p>
            <a:r>
              <a:rPr lang="en-AU" dirty="0"/>
              <a:t>Embedding based methods</a:t>
            </a:r>
            <a:br>
              <a:rPr lang="en-AU" dirty="0"/>
            </a:br>
            <a:br>
              <a:rPr lang="en-AU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793C-286F-0B46-8F53-B62B5270A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969" y="1367368"/>
            <a:ext cx="8100060" cy="2769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B5D23D-3602-234A-98FC-B80ACB1F9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085850"/>
            <a:ext cx="65341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72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5CCF-D4D1-944F-85F5-D994A526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46" y="246507"/>
            <a:ext cx="8407707" cy="1107996"/>
          </a:xfrm>
        </p:spPr>
        <p:txBody>
          <a:bodyPr/>
          <a:lstStyle/>
          <a:p>
            <a:r>
              <a:rPr lang="en-AU" dirty="0"/>
              <a:t>Generative model based methods</a:t>
            </a:r>
            <a:br>
              <a:rPr lang="en-AU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793C-286F-0B46-8F53-B62B5270A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86" y="1216356"/>
            <a:ext cx="8315227" cy="2769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Obtaining image features from attribute vector using GAN">
            <a:extLst>
              <a:ext uri="{FF2B5EF4-FFF2-40B4-BE49-F238E27FC236}">
                <a16:creationId xmlns:a16="http://schemas.microsoft.com/office/drawing/2014/main" id="{6001067D-AD47-924F-A4DB-270A9AAFC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800100"/>
            <a:ext cx="46101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32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AB38-280E-B146-B6C6-7FBE2CC3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740D8-C6A0-D941-8723-77BBD20DF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86" y="1216356"/>
            <a:ext cx="8315227" cy="276999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Zero-shot learning using generative model based methods">
            <a:extLst>
              <a:ext uri="{FF2B5EF4-FFF2-40B4-BE49-F238E27FC236}">
                <a16:creationId xmlns:a16="http://schemas.microsoft.com/office/drawing/2014/main" id="{0BDB243A-3E75-AA45-8C41-5B34011F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052513"/>
            <a:ext cx="66389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58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4465-6FF1-7A42-8F28-192CF38D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966A-796C-B846-8E56-8BB42ADA3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86" y="1216356"/>
            <a:ext cx="8315227" cy="276999"/>
          </a:xfrm>
        </p:spPr>
        <p:txBody>
          <a:bodyPr/>
          <a:lstStyle/>
          <a:p>
            <a:endParaRPr lang="en-US"/>
          </a:p>
        </p:txBody>
      </p:sp>
      <p:pic>
        <p:nvPicPr>
          <p:cNvPr id="5122" name="Picture 2" descr="Sensors 19 05043 g001">
            <a:extLst>
              <a:ext uri="{FF2B5EF4-FFF2-40B4-BE49-F238E27FC236}">
                <a16:creationId xmlns:a16="http://schemas.microsoft.com/office/drawing/2014/main" id="{E54512FA-BDA0-F046-B81B-1F6021D9E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39" y="427816"/>
            <a:ext cx="8189714" cy="428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3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9801-A506-DB40-96A0-A7937D72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50"/>
            <a:ext cx="6543206" cy="3323987"/>
          </a:xfrm>
        </p:spPr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retrieval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49450-18EE-7245-BE2F-897856A8D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86" y="1216356"/>
            <a:ext cx="8315227" cy="27699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C4E29-D395-1844-9FE2-25F535BB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416844"/>
            <a:ext cx="6543206" cy="23098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9A4CE0-A71F-E841-891B-EA746B05A45F}"/>
              </a:ext>
            </a:extLst>
          </p:cNvPr>
          <p:cNvSpPr/>
          <p:nvPr/>
        </p:nvSpPr>
        <p:spPr>
          <a:xfrm>
            <a:off x="1543050" y="4123795"/>
            <a:ext cx="68008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350" dirty="0"/>
              <a:t>Symbiotic Adversarial Learning for Attribute-based Person Search</a:t>
            </a:r>
            <a:r>
              <a:rPr lang="en-US" altLang="zh-CN" sz="1350" dirty="0"/>
              <a:t>,</a:t>
            </a:r>
            <a:r>
              <a:rPr lang="zh-CN" altLang="en-US" sz="1350" dirty="0"/>
              <a:t> </a:t>
            </a:r>
            <a:r>
              <a:rPr lang="en-US" altLang="zh-CN" sz="1350" dirty="0"/>
              <a:t>ECCV</a:t>
            </a:r>
            <a:r>
              <a:rPr lang="zh-CN" altLang="en-US" sz="1350" dirty="0"/>
              <a:t> </a:t>
            </a:r>
            <a:r>
              <a:rPr lang="en-US" altLang="zh-CN" sz="1350" dirty="0"/>
              <a:t>2020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446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49450-18EE-7245-BE2F-897856A8D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86" y="1216356"/>
            <a:ext cx="8315227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9A4CE0-A71F-E841-891B-EA746B05A45F}"/>
              </a:ext>
            </a:extLst>
          </p:cNvPr>
          <p:cNvSpPr/>
          <p:nvPr/>
        </p:nvSpPr>
        <p:spPr>
          <a:xfrm>
            <a:off x="1543050" y="4123795"/>
            <a:ext cx="68008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350" dirty="0"/>
              <a:t>Symbiotic Adversarial Learning for Attribute-based Person Search</a:t>
            </a:r>
            <a:r>
              <a:rPr lang="en-US" altLang="zh-CN" sz="1350" dirty="0"/>
              <a:t>,</a:t>
            </a:r>
            <a:r>
              <a:rPr lang="zh-CN" altLang="en-US" sz="1350" dirty="0"/>
              <a:t> </a:t>
            </a:r>
            <a:r>
              <a:rPr lang="en-US" altLang="zh-CN" sz="1350" dirty="0"/>
              <a:t>ECCV</a:t>
            </a:r>
            <a:r>
              <a:rPr lang="zh-CN" altLang="en-US" sz="1350" dirty="0"/>
              <a:t> </a:t>
            </a:r>
            <a:r>
              <a:rPr lang="en-US" altLang="zh-CN" sz="1350" dirty="0"/>
              <a:t>2020</a:t>
            </a:r>
            <a:endParaRPr lang="en-US" sz="13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02F69-DD92-C442-963A-407CFDEC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3" y="859754"/>
            <a:ext cx="7905750" cy="2819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1C427B6-8322-7C4E-BAC0-9081598A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5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7390-820C-224E-97A3-CD9FA805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1819-FB78-7143-8F9E-5ED65D84D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86" y="1216356"/>
            <a:ext cx="8315227" cy="27699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9B83A-0666-AB4C-A19B-8CA2FC7EC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747713"/>
            <a:ext cx="7258050" cy="36480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3E170C-F9B8-C743-A67E-5C031770D9AA}"/>
              </a:ext>
            </a:extLst>
          </p:cNvPr>
          <p:cNvSpPr/>
          <p:nvPr/>
        </p:nvSpPr>
        <p:spPr>
          <a:xfrm>
            <a:off x="1314450" y="4384902"/>
            <a:ext cx="62293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350" dirty="0"/>
              <a:t>Symbiotic Adversarial Learning for Attribute-based Person Search</a:t>
            </a:r>
            <a:r>
              <a:rPr lang="en-US" altLang="zh-CN" sz="1350" dirty="0"/>
              <a:t>,</a:t>
            </a:r>
            <a:r>
              <a:rPr lang="zh-CN" altLang="en-US" sz="1350" dirty="0"/>
              <a:t> </a:t>
            </a:r>
            <a:r>
              <a:rPr lang="en-US" altLang="zh-CN" sz="1350" dirty="0"/>
              <a:t>ECCV</a:t>
            </a:r>
            <a:r>
              <a:rPr lang="zh-CN" altLang="en-US" sz="1350" dirty="0"/>
              <a:t> </a:t>
            </a:r>
            <a:r>
              <a:rPr lang="en-US" altLang="zh-CN" sz="1350" dirty="0"/>
              <a:t>2020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13478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E6BDAC-F0C2-6548-97EC-218A06B19832}"/>
              </a:ext>
            </a:extLst>
          </p:cNvPr>
          <p:cNvSpPr/>
          <p:nvPr/>
        </p:nvSpPr>
        <p:spPr>
          <a:xfrm>
            <a:off x="285750" y="174620"/>
            <a:ext cx="7029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0" dirty="0">
                <a:solidFill>
                  <a:srgbClr val="2880B8"/>
                </a:solidFill>
                <a:latin typeface="Trebuchet MS"/>
                <a:ea typeface="+mj-ea"/>
              </a:rPr>
              <a:t>Few</a:t>
            </a:r>
            <a:r>
              <a:rPr lang="zh-CN" altLang="en-US" sz="2400" b="1" kern="0" dirty="0">
                <a:solidFill>
                  <a:srgbClr val="2880B8"/>
                </a:solidFill>
                <a:latin typeface="Trebuchet MS"/>
                <a:ea typeface="+mj-ea"/>
              </a:rPr>
              <a:t> </a:t>
            </a:r>
            <a:r>
              <a:rPr lang="en-AU" sz="2400" b="1" kern="0" dirty="0">
                <a:solidFill>
                  <a:srgbClr val="2880B8"/>
                </a:solidFill>
                <a:latin typeface="Trebuchet MS"/>
                <a:ea typeface="+mj-ea"/>
              </a:rPr>
              <a:t>training examples </a:t>
            </a:r>
            <a:r>
              <a:rPr lang="en-US" altLang="zh-CN" sz="2400" b="1" kern="0" dirty="0">
                <a:solidFill>
                  <a:srgbClr val="2880B8"/>
                </a:solidFill>
                <a:latin typeface="Trebuchet MS"/>
                <a:ea typeface="+mj-ea"/>
              </a:rPr>
              <a:t>-&gt;</a:t>
            </a:r>
            <a:r>
              <a:rPr lang="zh-CN" altLang="en-US" sz="2400" b="1" kern="0" dirty="0">
                <a:solidFill>
                  <a:srgbClr val="2880B8"/>
                </a:solidFill>
                <a:latin typeface="Trebuchet MS"/>
                <a:ea typeface="+mj-ea"/>
              </a:rPr>
              <a:t> </a:t>
            </a:r>
            <a:r>
              <a:rPr lang="en-US" altLang="zh-CN" sz="2400" b="1" kern="0" dirty="0">
                <a:solidFill>
                  <a:srgbClr val="2880B8"/>
                </a:solidFill>
                <a:latin typeface="Trebuchet MS"/>
                <a:ea typeface="+mj-ea"/>
              </a:rPr>
              <a:t>Few-shot</a:t>
            </a:r>
            <a:r>
              <a:rPr lang="zh-CN" altLang="en-US" sz="2400" b="1" kern="0" dirty="0">
                <a:solidFill>
                  <a:srgbClr val="2880B8"/>
                </a:solidFill>
                <a:latin typeface="Trebuchet MS"/>
                <a:ea typeface="+mj-ea"/>
              </a:rPr>
              <a:t> </a:t>
            </a:r>
            <a:r>
              <a:rPr lang="en-US" altLang="zh-CN" sz="2400" b="1" kern="0" dirty="0">
                <a:solidFill>
                  <a:srgbClr val="2880B8"/>
                </a:solidFill>
                <a:latin typeface="Trebuchet MS"/>
                <a:ea typeface="+mj-ea"/>
              </a:rPr>
              <a:t>Learning</a:t>
            </a:r>
            <a:endParaRPr lang="en-US" sz="2400" b="1" kern="0" dirty="0">
              <a:solidFill>
                <a:srgbClr val="2880B8"/>
              </a:solidFill>
              <a:latin typeface="Trebuchet MS"/>
              <a:ea typeface="+mj-ea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2C2F9C92-9D7D-CA40-90E4-5741C72919E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644" y="923895"/>
            <a:ext cx="4382058" cy="2196769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D29350AF-AF1C-8B46-BF4A-F9926A6BEC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9800" y="1117674"/>
            <a:ext cx="1954526" cy="3778708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5E4A0021-B7DD-E948-A127-BD25CD7EBB2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209" y="3413125"/>
            <a:ext cx="4876929" cy="148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1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5410" y="634394"/>
            <a:ext cx="1285507" cy="17038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4734" y="631969"/>
            <a:ext cx="1375570" cy="16824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11971" y="634396"/>
            <a:ext cx="2265072" cy="16833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5410" y="2631932"/>
            <a:ext cx="1685924" cy="23431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77095" y="2612883"/>
            <a:ext cx="1628775" cy="2362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21631" y="2612883"/>
            <a:ext cx="1685924" cy="23431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5958" y="119253"/>
            <a:ext cx="7318842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206" dirty="0"/>
              <a:t>Classes</a:t>
            </a:r>
            <a:r>
              <a:rPr sz="2100" spc="-98" dirty="0"/>
              <a:t> </a:t>
            </a:r>
            <a:r>
              <a:rPr sz="2100" spc="-8" dirty="0"/>
              <a:t>with</a:t>
            </a:r>
            <a:r>
              <a:rPr sz="2100" spc="-109" dirty="0"/>
              <a:t> </a:t>
            </a:r>
            <a:r>
              <a:rPr sz="2100" spc="-131" dirty="0"/>
              <a:t>many</a:t>
            </a:r>
            <a:r>
              <a:rPr sz="2100" spc="-101" dirty="0"/>
              <a:t> </a:t>
            </a:r>
            <a:r>
              <a:rPr sz="2100" spc="-143" dirty="0"/>
              <a:t>examples</a:t>
            </a:r>
            <a:r>
              <a:rPr sz="2100" spc="-98" dirty="0"/>
              <a:t> </a:t>
            </a:r>
            <a:r>
              <a:rPr sz="2100" spc="-150" dirty="0"/>
              <a:t>may</a:t>
            </a:r>
            <a:r>
              <a:rPr sz="2100" spc="-101" dirty="0"/>
              <a:t> </a:t>
            </a:r>
            <a:r>
              <a:rPr sz="2100" spc="-38" dirty="0"/>
              <a:t>still</a:t>
            </a:r>
            <a:r>
              <a:rPr sz="2100" spc="-109" dirty="0"/>
              <a:t> </a:t>
            </a:r>
            <a:r>
              <a:rPr sz="2100" spc="-75" dirty="0"/>
              <a:t>suffer</a:t>
            </a:r>
            <a:r>
              <a:rPr sz="2100" spc="-105" dirty="0"/>
              <a:t> </a:t>
            </a:r>
            <a:r>
              <a:rPr sz="2100" spc="-38" dirty="0"/>
              <a:t>from</a:t>
            </a:r>
            <a:r>
              <a:rPr sz="2100" spc="-105" dirty="0"/>
              <a:t> </a:t>
            </a:r>
            <a:r>
              <a:rPr sz="2100" spc="-131" dirty="0"/>
              <a:t>bias</a:t>
            </a:r>
            <a:r>
              <a:rPr sz="2100" spc="-98" dirty="0"/>
              <a:t> </a:t>
            </a:r>
            <a:r>
              <a:rPr sz="2100" spc="98" dirty="0"/>
              <a:t>!</a:t>
            </a:r>
            <a:endParaRPr sz="2100" dirty="0"/>
          </a:p>
        </p:txBody>
      </p:sp>
      <p:sp>
        <p:nvSpPr>
          <p:cNvPr id="9" name="object 9"/>
          <p:cNvSpPr txBox="1"/>
          <p:nvPr/>
        </p:nvSpPr>
        <p:spPr>
          <a:xfrm>
            <a:off x="6109720" y="968883"/>
            <a:ext cx="2594134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8" dirty="0">
                <a:latin typeface="Arial"/>
                <a:cs typeface="Arial"/>
              </a:rPr>
              <a:t>Im</a:t>
            </a:r>
            <a:r>
              <a:rPr spc="-105" dirty="0">
                <a:latin typeface="Arial"/>
                <a:cs typeface="Arial"/>
              </a:rPr>
              <a:t>a</a:t>
            </a:r>
            <a:r>
              <a:rPr spc="-172" dirty="0">
                <a:latin typeface="Arial"/>
                <a:cs typeface="Arial"/>
              </a:rPr>
              <a:t>g</a:t>
            </a:r>
            <a:r>
              <a:rPr spc="-116" dirty="0">
                <a:latin typeface="Arial"/>
                <a:cs typeface="Arial"/>
              </a:rPr>
              <a:t>e</a:t>
            </a:r>
            <a:r>
              <a:rPr spc="-146" dirty="0">
                <a:latin typeface="Arial"/>
                <a:cs typeface="Arial"/>
              </a:rPr>
              <a:t>N</a:t>
            </a:r>
            <a:r>
              <a:rPr spc="-124" dirty="0">
                <a:latin typeface="Arial"/>
                <a:cs typeface="Arial"/>
              </a:rPr>
              <a:t>e</a:t>
            </a:r>
            <a:r>
              <a:rPr spc="90" dirty="0">
                <a:latin typeface="Arial"/>
                <a:cs typeface="Arial"/>
              </a:rPr>
              <a:t>t</a:t>
            </a:r>
            <a:r>
              <a:rPr spc="-101" dirty="0">
                <a:latin typeface="Arial"/>
                <a:cs typeface="Arial"/>
              </a:rPr>
              <a:t> </a:t>
            </a:r>
            <a:r>
              <a:rPr spc="-135" dirty="0">
                <a:latin typeface="Arial"/>
                <a:cs typeface="Arial"/>
              </a:rPr>
              <a:t>c</a:t>
            </a:r>
            <a:r>
              <a:rPr spc="-113" dirty="0">
                <a:latin typeface="Arial"/>
                <a:cs typeface="Arial"/>
              </a:rPr>
              <a:t>h</a:t>
            </a:r>
            <a:r>
              <a:rPr spc="-116" dirty="0">
                <a:latin typeface="Arial"/>
                <a:cs typeface="Arial"/>
              </a:rPr>
              <a:t>a</a:t>
            </a:r>
            <a:r>
              <a:rPr spc="-8" dirty="0">
                <a:latin typeface="Arial"/>
                <a:cs typeface="Arial"/>
              </a:rPr>
              <a:t>i</a:t>
            </a:r>
            <a:r>
              <a:rPr spc="-23" dirty="0">
                <a:latin typeface="Arial"/>
                <a:cs typeface="Arial"/>
              </a:rPr>
              <a:t>r</a:t>
            </a:r>
            <a:r>
              <a:rPr spc="-206" dirty="0">
                <a:latin typeface="Arial"/>
                <a:cs typeface="Arial"/>
              </a:rPr>
              <a:t>s</a:t>
            </a:r>
            <a:endParaRPr>
              <a:latin typeface="Arial"/>
              <a:cs typeface="Arial"/>
            </a:endParaRPr>
          </a:p>
          <a:p>
            <a:pPr marL="9525">
              <a:spcBef>
                <a:spcPts val="19"/>
              </a:spcBef>
              <a:tabLst>
                <a:tab pos="266224" algn="l"/>
              </a:tabLst>
            </a:pPr>
            <a:r>
              <a:rPr spc="-180" dirty="0">
                <a:latin typeface="Arial"/>
                <a:cs typeface="Arial"/>
              </a:rPr>
              <a:t>§	</a:t>
            </a:r>
            <a:r>
              <a:rPr spc="-233" dirty="0">
                <a:latin typeface="Arial"/>
                <a:cs typeface="Arial"/>
              </a:rPr>
              <a:t>F</a:t>
            </a:r>
            <a:r>
              <a:rPr spc="-195" dirty="0">
                <a:latin typeface="Arial"/>
                <a:cs typeface="Arial"/>
              </a:rPr>
              <a:t>e</a:t>
            </a:r>
            <a:r>
              <a:rPr spc="-45" dirty="0">
                <a:latin typeface="Arial"/>
                <a:cs typeface="Arial"/>
              </a:rPr>
              <a:t>w</a:t>
            </a:r>
            <a:r>
              <a:rPr spc="-101" dirty="0">
                <a:latin typeface="Arial"/>
                <a:cs typeface="Arial"/>
              </a:rPr>
              <a:t> </a:t>
            </a:r>
            <a:r>
              <a:rPr spc="-23" dirty="0">
                <a:latin typeface="Arial"/>
                <a:cs typeface="Arial"/>
              </a:rPr>
              <a:t>r</a:t>
            </a:r>
            <a:r>
              <a:rPr spc="-68" dirty="0">
                <a:latin typeface="Arial"/>
                <a:cs typeface="Arial"/>
              </a:rPr>
              <a:t>o</a:t>
            </a:r>
            <a:r>
              <a:rPr spc="60" dirty="0">
                <a:latin typeface="Arial"/>
                <a:cs typeface="Arial"/>
              </a:rPr>
              <a:t>t</a:t>
            </a:r>
            <a:r>
              <a:rPr spc="-180" dirty="0">
                <a:latin typeface="Arial"/>
                <a:cs typeface="Arial"/>
              </a:rPr>
              <a:t>a</a:t>
            </a:r>
            <a:r>
              <a:rPr spc="86" dirty="0">
                <a:latin typeface="Arial"/>
                <a:cs typeface="Arial"/>
              </a:rPr>
              <a:t>t</a:t>
            </a:r>
            <a:r>
              <a:rPr spc="-8" dirty="0">
                <a:latin typeface="Arial"/>
                <a:cs typeface="Arial"/>
              </a:rPr>
              <a:t>i</a:t>
            </a:r>
            <a:r>
              <a:rPr spc="-68" dirty="0">
                <a:latin typeface="Arial"/>
                <a:cs typeface="Arial"/>
              </a:rPr>
              <a:t>on</a:t>
            </a:r>
            <a:r>
              <a:rPr spc="-210" dirty="0">
                <a:latin typeface="Arial"/>
                <a:cs typeface="Arial"/>
              </a:rPr>
              <a:t>s</a:t>
            </a:r>
            <a:r>
              <a:rPr spc="153" dirty="0">
                <a:latin typeface="Arial"/>
                <a:cs typeface="Arial"/>
              </a:rPr>
              <a:t>/</a:t>
            </a:r>
            <a:r>
              <a:rPr spc="-116" dirty="0">
                <a:latin typeface="Arial"/>
                <a:cs typeface="Arial"/>
              </a:rPr>
              <a:t>v</a:t>
            </a:r>
            <a:r>
              <a:rPr spc="-8" dirty="0">
                <a:latin typeface="Arial"/>
                <a:cs typeface="Arial"/>
              </a:rPr>
              <a:t>i</a:t>
            </a:r>
            <a:r>
              <a:rPr spc="-124" dirty="0">
                <a:latin typeface="Arial"/>
                <a:cs typeface="Arial"/>
              </a:rPr>
              <a:t>e</a:t>
            </a:r>
            <a:r>
              <a:rPr spc="-49" dirty="0">
                <a:latin typeface="Arial"/>
                <a:cs typeface="Arial"/>
              </a:rPr>
              <a:t>w</a:t>
            </a:r>
            <a:r>
              <a:rPr spc="-68" dirty="0">
                <a:latin typeface="Arial"/>
                <a:cs typeface="Arial"/>
              </a:rPr>
              <a:t>po</a:t>
            </a:r>
            <a:r>
              <a:rPr spc="-8" dirty="0">
                <a:latin typeface="Arial"/>
                <a:cs typeface="Arial"/>
              </a:rPr>
              <a:t>i</a:t>
            </a:r>
            <a:r>
              <a:rPr spc="-86" dirty="0">
                <a:latin typeface="Arial"/>
                <a:cs typeface="Arial"/>
              </a:rPr>
              <a:t>n</a:t>
            </a:r>
            <a:r>
              <a:rPr spc="86" dirty="0">
                <a:latin typeface="Arial"/>
                <a:cs typeface="Arial"/>
              </a:rPr>
              <a:t>t</a:t>
            </a:r>
            <a:r>
              <a:rPr spc="-206" dirty="0">
                <a:latin typeface="Arial"/>
                <a:cs typeface="Arial"/>
              </a:rPr>
              <a:t>s</a:t>
            </a:r>
            <a:endParaRPr>
              <a:latin typeface="Arial"/>
              <a:cs typeface="Arial"/>
            </a:endParaRPr>
          </a:p>
          <a:p>
            <a:pPr marL="9525">
              <a:spcBef>
                <a:spcPts val="15"/>
              </a:spcBef>
              <a:tabLst>
                <a:tab pos="266224" algn="l"/>
              </a:tabLst>
            </a:pPr>
            <a:r>
              <a:rPr spc="-180" dirty="0">
                <a:latin typeface="Arial"/>
                <a:cs typeface="Arial"/>
              </a:rPr>
              <a:t>§	</a:t>
            </a:r>
            <a:r>
              <a:rPr spc="-285" dirty="0">
                <a:latin typeface="Arial"/>
                <a:cs typeface="Arial"/>
              </a:rPr>
              <a:t>T</a:t>
            </a:r>
            <a:r>
              <a:rPr spc="-153" dirty="0">
                <a:latin typeface="Arial"/>
                <a:cs typeface="Arial"/>
              </a:rPr>
              <a:t>y</a:t>
            </a:r>
            <a:r>
              <a:rPr spc="-68" dirty="0">
                <a:latin typeface="Arial"/>
                <a:cs typeface="Arial"/>
              </a:rPr>
              <a:t>p</a:t>
            </a:r>
            <a:r>
              <a:rPr spc="-8" dirty="0">
                <a:latin typeface="Arial"/>
                <a:cs typeface="Arial"/>
              </a:rPr>
              <a:t>i</a:t>
            </a:r>
            <a:r>
              <a:rPr spc="-150" dirty="0">
                <a:latin typeface="Arial"/>
                <a:cs typeface="Arial"/>
              </a:rPr>
              <a:t>c</a:t>
            </a:r>
            <a:r>
              <a:rPr spc="-161" dirty="0">
                <a:latin typeface="Arial"/>
                <a:cs typeface="Arial"/>
              </a:rPr>
              <a:t>a</a:t>
            </a:r>
            <a:r>
              <a:rPr spc="-4" dirty="0">
                <a:latin typeface="Arial"/>
                <a:cs typeface="Arial"/>
              </a:rPr>
              <a:t>l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68" dirty="0">
                <a:latin typeface="Arial"/>
                <a:cs typeface="Arial"/>
              </a:rPr>
              <a:t>b</a:t>
            </a:r>
            <a:r>
              <a:rPr spc="-161" dirty="0">
                <a:latin typeface="Arial"/>
                <a:cs typeface="Arial"/>
              </a:rPr>
              <a:t>a</a:t>
            </a:r>
            <a:r>
              <a:rPr spc="-131" dirty="0">
                <a:latin typeface="Arial"/>
                <a:cs typeface="Arial"/>
              </a:rPr>
              <a:t>c</a:t>
            </a:r>
            <a:r>
              <a:rPr spc="-109" dirty="0">
                <a:latin typeface="Arial"/>
                <a:cs typeface="Arial"/>
              </a:rPr>
              <a:t>k</a:t>
            </a:r>
            <a:r>
              <a:rPr spc="-161" dirty="0">
                <a:latin typeface="Arial"/>
                <a:cs typeface="Arial"/>
              </a:rPr>
              <a:t>g</a:t>
            </a:r>
            <a:r>
              <a:rPr spc="-19" dirty="0">
                <a:latin typeface="Arial"/>
                <a:cs typeface="Arial"/>
              </a:rPr>
              <a:t>r</a:t>
            </a:r>
            <a:r>
              <a:rPr spc="-68" dirty="0">
                <a:latin typeface="Arial"/>
                <a:cs typeface="Arial"/>
              </a:rPr>
              <a:t>ound</a:t>
            </a:r>
            <a:r>
              <a:rPr spc="-206" dirty="0">
                <a:latin typeface="Arial"/>
                <a:cs typeface="Arial"/>
              </a:rPr>
              <a:t>s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11165" y="3245739"/>
            <a:ext cx="2862739" cy="125922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>
              <a:lnSpc>
                <a:spcPct val="100800"/>
              </a:lnSpc>
              <a:spcBef>
                <a:spcPts val="56"/>
              </a:spcBef>
            </a:pPr>
            <a:r>
              <a:rPr spc="-98" dirty="0">
                <a:latin typeface="Arial"/>
                <a:cs typeface="Arial"/>
              </a:rPr>
              <a:t>Im</a:t>
            </a:r>
            <a:r>
              <a:rPr spc="-105" dirty="0">
                <a:latin typeface="Arial"/>
                <a:cs typeface="Arial"/>
              </a:rPr>
              <a:t>a</a:t>
            </a:r>
            <a:r>
              <a:rPr spc="-172" dirty="0">
                <a:latin typeface="Arial"/>
                <a:cs typeface="Arial"/>
              </a:rPr>
              <a:t>g</a:t>
            </a:r>
            <a:r>
              <a:rPr spc="-161" dirty="0">
                <a:latin typeface="Arial"/>
                <a:cs typeface="Arial"/>
              </a:rPr>
              <a:t>es</a:t>
            </a:r>
            <a:r>
              <a:rPr spc="-101" dirty="0">
                <a:latin typeface="Arial"/>
                <a:cs typeface="Arial"/>
              </a:rPr>
              <a:t> </a:t>
            </a:r>
            <a:r>
              <a:rPr spc="34" dirty="0">
                <a:latin typeface="Arial"/>
                <a:cs typeface="Arial"/>
              </a:rPr>
              <a:t>f</a:t>
            </a:r>
            <a:r>
              <a:rPr spc="-23" dirty="0">
                <a:latin typeface="Arial"/>
                <a:cs typeface="Arial"/>
              </a:rPr>
              <a:t>r</a:t>
            </a:r>
            <a:r>
              <a:rPr spc="-68" dirty="0">
                <a:latin typeface="Arial"/>
                <a:cs typeface="Arial"/>
              </a:rPr>
              <a:t>o</a:t>
            </a:r>
            <a:r>
              <a:rPr spc="-79" dirty="0">
                <a:latin typeface="Arial"/>
                <a:cs typeface="Arial"/>
              </a:rPr>
              <a:t>m</a:t>
            </a:r>
            <a:r>
              <a:rPr spc="-98" dirty="0">
                <a:latin typeface="Arial"/>
                <a:cs typeface="Arial"/>
              </a:rPr>
              <a:t> </a:t>
            </a:r>
            <a:r>
              <a:rPr spc="86" dirty="0">
                <a:latin typeface="Arial"/>
                <a:cs typeface="Arial"/>
              </a:rPr>
              <a:t>t</a:t>
            </a:r>
            <a:r>
              <a:rPr spc="-90" dirty="0">
                <a:latin typeface="Arial"/>
                <a:cs typeface="Arial"/>
              </a:rPr>
              <a:t>he</a:t>
            </a:r>
            <a:r>
              <a:rPr spc="-98" dirty="0">
                <a:latin typeface="Arial"/>
                <a:cs typeface="Arial"/>
              </a:rPr>
              <a:t> </a:t>
            </a:r>
            <a:r>
              <a:rPr spc="-146" dirty="0">
                <a:latin typeface="Arial"/>
                <a:cs typeface="Arial"/>
              </a:rPr>
              <a:t>Ob</a:t>
            </a:r>
            <a:r>
              <a:rPr spc="8" dirty="0">
                <a:latin typeface="Arial"/>
                <a:cs typeface="Arial"/>
              </a:rPr>
              <a:t>j</a:t>
            </a:r>
            <a:r>
              <a:rPr spc="-113" dirty="0">
                <a:latin typeface="Arial"/>
                <a:cs typeface="Arial"/>
              </a:rPr>
              <a:t>e</a:t>
            </a:r>
            <a:r>
              <a:rPr spc="-30" dirty="0">
                <a:latin typeface="Arial"/>
                <a:cs typeface="Arial"/>
              </a:rPr>
              <a:t>c</a:t>
            </a:r>
            <a:r>
              <a:rPr spc="-23" dirty="0">
                <a:latin typeface="Arial"/>
                <a:cs typeface="Arial"/>
              </a:rPr>
              <a:t>t</a:t>
            </a:r>
            <a:r>
              <a:rPr spc="-146" dirty="0">
                <a:latin typeface="Arial"/>
                <a:cs typeface="Arial"/>
              </a:rPr>
              <a:t>N</a:t>
            </a:r>
            <a:r>
              <a:rPr spc="-124" dirty="0">
                <a:latin typeface="Arial"/>
                <a:cs typeface="Arial"/>
              </a:rPr>
              <a:t>e</a:t>
            </a:r>
            <a:r>
              <a:rPr spc="90" dirty="0">
                <a:latin typeface="Arial"/>
                <a:cs typeface="Arial"/>
              </a:rPr>
              <a:t>t  </a:t>
            </a:r>
            <a:r>
              <a:rPr spc="-113" dirty="0">
                <a:latin typeface="Arial"/>
                <a:cs typeface="Arial"/>
              </a:rPr>
              <a:t>d</a:t>
            </a:r>
            <a:r>
              <a:rPr spc="-135" dirty="0">
                <a:latin typeface="Arial"/>
                <a:cs typeface="Arial"/>
              </a:rPr>
              <a:t>a</a:t>
            </a:r>
            <a:r>
              <a:rPr spc="60" dirty="0">
                <a:latin typeface="Arial"/>
                <a:cs typeface="Arial"/>
              </a:rPr>
              <a:t>t</a:t>
            </a:r>
            <a:r>
              <a:rPr spc="-161" dirty="0">
                <a:latin typeface="Arial"/>
                <a:cs typeface="Arial"/>
              </a:rPr>
              <a:t>a</a:t>
            </a:r>
            <a:r>
              <a:rPr spc="-210" dirty="0">
                <a:latin typeface="Arial"/>
                <a:cs typeface="Arial"/>
              </a:rPr>
              <a:t>s</a:t>
            </a:r>
            <a:r>
              <a:rPr spc="-124" dirty="0">
                <a:latin typeface="Arial"/>
                <a:cs typeface="Arial"/>
              </a:rPr>
              <a:t>e</a:t>
            </a:r>
            <a:r>
              <a:rPr spc="90" dirty="0">
                <a:latin typeface="Arial"/>
                <a:cs typeface="Arial"/>
              </a:rPr>
              <a:t>t</a:t>
            </a:r>
            <a:r>
              <a:rPr spc="-101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[</a:t>
            </a:r>
            <a:r>
              <a:rPr sz="1500" spc="-180" dirty="0">
                <a:latin typeface="Arial"/>
                <a:cs typeface="Arial"/>
              </a:rPr>
              <a:t>B</a:t>
            </a:r>
            <a:r>
              <a:rPr sz="1500" spc="-158" dirty="0">
                <a:latin typeface="Arial"/>
                <a:cs typeface="Arial"/>
              </a:rPr>
              <a:t>a</a:t>
            </a:r>
            <a:r>
              <a:rPr sz="1500" spc="11" dirty="0">
                <a:latin typeface="Arial"/>
                <a:cs typeface="Arial"/>
              </a:rPr>
              <a:t>r</a:t>
            </a:r>
            <a:r>
              <a:rPr sz="1500" spc="-60" dirty="0">
                <a:latin typeface="Arial"/>
                <a:cs typeface="Arial"/>
              </a:rPr>
              <a:t>b</a:t>
            </a:r>
            <a:r>
              <a:rPr sz="1500" spc="-56" dirty="0">
                <a:latin typeface="Arial"/>
                <a:cs typeface="Arial"/>
              </a:rPr>
              <a:t>u</a:t>
            </a:r>
            <a:r>
              <a:rPr sz="1500" spc="-79" dirty="0">
                <a:latin typeface="Arial"/>
                <a:cs typeface="Arial"/>
              </a:rPr>
              <a:t> </a:t>
            </a:r>
            <a:r>
              <a:rPr sz="1500" spc="-23" dirty="0">
                <a:latin typeface="Arial"/>
                <a:cs typeface="Arial"/>
              </a:rPr>
              <a:t>e</a:t>
            </a:r>
            <a:r>
              <a:rPr sz="1500" spc="-8" dirty="0">
                <a:latin typeface="Arial"/>
                <a:cs typeface="Arial"/>
              </a:rPr>
              <a:t>t</a:t>
            </a:r>
            <a:r>
              <a:rPr sz="1500" spc="-79" dirty="0">
                <a:latin typeface="Arial"/>
                <a:cs typeface="Arial"/>
              </a:rPr>
              <a:t> </a:t>
            </a:r>
            <a:r>
              <a:rPr sz="1500" spc="-135" dirty="0">
                <a:latin typeface="Arial"/>
                <a:cs typeface="Arial"/>
              </a:rPr>
              <a:t>a</a:t>
            </a:r>
            <a:r>
              <a:rPr sz="1500" spc="-8" dirty="0">
                <a:latin typeface="Arial"/>
                <a:cs typeface="Arial"/>
              </a:rPr>
              <a:t>l</a:t>
            </a:r>
            <a:r>
              <a:rPr sz="1500" spc="-56" dirty="0">
                <a:latin typeface="Arial"/>
                <a:cs typeface="Arial"/>
              </a:rPr>
              <a:t>.</a:t>
            </a:r>
            <a:r>
              <a:rPr sz="1500" spc="-53" dirty="0">
                <a:latin typeface="Arial"/>
                <a:cs typeface="Arial"/>
              </a:rPr>
              <a:t>,</a:t>
            </a:r>
            <a:r>
              <a:rPr sz="1500" spc="-83" dirty="0">
                <a:latin typeface="Arial"/>
                <a:cs typeface="Arial"/>
              </a:rPr>
              <a:t> </a:t>
            </a:r>
            <a:r>
              <a:rPr sz="1500" spc="-98" dirty="0">
                <a:latin typeface="Arial"/>
                <a:cs typeface="Arial"/>
              </a:rPr>
              <a:t>Neu</a:t>
            </a:r>
            <a:r>
              <a:rPr sz="1500" spc="11" dirty="0">
                <a:latin typeface="Arial"/>
                <a:cs typeface="Arial"/>
              </a:rPr>
              <a:t>r</a:t>
            </a:r>
            <a:r>
              <a:rPr sz="1500" spc="-150" dirty="0">
                <a:latin typeface="Arial"/>
                <a:cs typeface="Arial"/>
              </a:rPr>
              <a:t>IP</a:t>
            </a:r>
            <a:r>
              <a:rPr sz="1500" spc="-323" dirty="0">
                <a:latin typeface="Arial"/>
                <a:cs typeface="Arial"/>
              </a:rPr>
              <a:t>S</a:t>
            </a:r>
            <a:r>
              <a:rPr sz="1500" spc="-83" dirty="0">
                <a:latin typeface="Arial"/>
                <a:cs typeface="Arial"/>
              </a:rPr>
              <a:t> </a:t>
            </a:r>
            <a:r>
              <a:rPr sz="1500" spc="-60" dirty="0">
                <a:latin typeface="Arial"/>
                <a:cs typeface="Arial"/>
              </a:rPr>
              <a:t>2019]</a:t>
            </a:r>
            <a:endParaRPr sz="1500">
              <a:latin typeface="Arial"/>
              <a:cs typeface="Arial"/>
            </a:endParaRPr>
          </a:p>
          <a:p>
            <a:pPr marL="9525" marR="319088">
              <a:spcBef>
                <a:spcPts val="1811"/>
              </a:spcBef>
            </a:pPr>
            <a:r>
              <a:rPr sz="1500" spc="-56" dirty="0">
                <a:latin typeface="Arial"/>
                <a:cs typeface="Arial"/>
              </a:rPr>
              <a:t>I</a:t>
            </a:r>
            <a:r>
              <a:rPr sz="1500" spc="-60" dirty="0">
                <a:latin typeface="Arial"/>
                <a:cs typeface="Arial"/>
              </a:rPr>
              <a:t>m</a:t>
            </a:r>
            <a:r>
              <a:rPr sz="1500" spc="-135" dirty="0">
                <a:latin typeface="Arial"/>
                <a:cs typeface="Arial"/>
              </a:rPr>
              <a:t>a</a:t>
            </a:r>
            <a:r>
              <a:rPr sz="1500" spc="-143" dirty="0">
                <a:latin typeface="Arial"/>
                <a:cs typeface="Arial"/>
              </a:rPr>
              <a:t>g</a:t>
            </a:r>
            <a:r>
              <a:rPr sz="1500" spc="-98" dirty="0">
                <a:latin typeface="Arial"/>
                <a:cs typeface="Arial"/>
              </a:rPr>
              <a:t>e</a:t>
            </a:r>
            <a:r>
              <a:rPr sz="1500" spc="-131" dirty="0">
                <a:latin typeface="Arial"/>
                <a:cs typeface="Arial"/>
              </a:rPr>
              <a:t>N</a:t>
            </a:r>
            <a:r>
              <a:rPr sz="1500" spc="-105" dirty="0">
                <a:latin typeface="Arial"/>
                <a:cs typeface="Arial"/>
              </a:rPr>
              <a:t>e</a:t>
            </a:r>
            <a:r>
              <a:rPr sz="1500" spc="75" dirty="0">
                <a:latin typeface="Arial"/>
                <a:cs typeface="Arial"/>
              </a:rPr>
              <a:t>t</a:t>
            </a:r>
            <a:r>
              <a:rPr sz="1500" spc="-79" dirty="0">
                <a:latin typeface="Arial"/>
                <a:cs typeface="Arial"/>
              </a:rPr>
              <a:t> </a:t>
            </a:r>
            <a:r>
              <a:rPr sz="1500" spc="-86" dirty="0">
                <a:latin typeface="Arial"/>
                <a:cs typeface="Arial"/>
              </a:rPr>
              <a:t>c</a:t>
            </a:r>
            <a:r>
              <a:rPr sz="1500" spc="-45" dirty="0">
                <a:latin typeface="Arial"/>
                <a:cs typeface="Arial"/>
              </a:rPr>
              <a:t>l</a:t>
            </a:r>
            <a:r>
              <a:rPr sz="1500" spc="-135" dirty="0">
                <a:latin typeface="Arial"/>
                <a:cs typeface="Arial"/>
              </a:rPr>
              <a:t>a</a:t>
            </a:r>
            <a:r>
              <a:rPr sz="1500" spc="-172" dirty="0">
                <a:latin typeface="Arial"/>
                <a:cs typeface="Arial"/>
              </a:rPr>
              <a:t>ss</a:t>
            </a:r>
            <a:r>
              <a:rPr sz="1500" spc="-8" dirty="0">
                <a:latin typeface="Arial"/>
                <a:cs typeface="Arial"/>
              </a:rPr>
              <a:t>i</a:t>
            </a:r>
            <a:r>
              <a:rPr sz="1500" spc="30" dirty="0">
                <a:latin typeface="Arial"/>
                <a:cs typeface="Arial"/>
              </a:rPr>
              <a:t>f</a:t>
            </a:r>
            <a:r>
              <a:rPr sz="1500" spc="-8" dirty="0">
                <a:latin typeface="Arial"/>
                <a:cs typeface="Arial"/>
              </a:rPr>
              <a:t>i</a:t>
            </a:r>
            <a:r>
              <a:rPr sz="1500" spc="-98" dirty="0">
                <a:latin typeface="Arial"/>
                <a:cs typeface="Arial"/>
              </a:rPr>
              <a:t>e</a:t>
            </a:r>
            <a:r>
              <a:rPr sz="1500" spc="15" dirty="0">
                <a:latin typeface="Arial"/>
                <a:cs typeface="Arial"/>
              </a:rPr>
              <a:t>r</a:t>
            </a:r>
            <a:r>
              <a:rPr sz="1500" spc="-83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f</a:t>
            </a:r>
            <a:r>
              <a:rPr sz="1500" spc="-135" dirty="0">
                <a:latin typeface="Arial"/>
                <a:cs typeface="Arial"/>
              </a:rPr>
              <a:t>a</a:t>
            </a:r>
            <a:r>
              <a:rPr sz="1500" spc="-8" dirty="0">
                <a:latin typeface="Arial"/>
                <a:cs typeface="Arial"/>
              </a:rPr>
              <a:t>il</a:t>
            </a:r>
            <a:r>
              <a:rPr sz="1500" spc="-172" dirty="0">
                <a:latin typeface="Arial"/>
                <a:cs typeface="Arial"/>
              </a:rPr>
              <a:t>s</a:t>
            </a:r>
            <a:r>
              <a:rPr sz="1500" spc="-79" dirty="0">
                <a:latin typeface="Arial"/>
                <a:cs typeface="Arial"/>
              </a:rPr>
              <a:t> </a:t>
            </a:r>
            <a:r>
              <a:rPr sz="1500" spc="64" dirty="0">
                <a:latin typeface="Arial"/>
                <a:cs typeface="Arial"/>
              </a:rPr>
              <a:t>t</a:t>
            </a:r>
            <a:r>
              <a:rPr sz="1500" spc="-53" dirty="0">
                <a:latin typeface="Arial"/>
                <a:cs typeface="Arial"/>
              </a:rPr>
              <a:t>o</a:t>
            </a:r>
            <a:r>
              <a:rPr sz="1500" spc="-86" dirty="0">
                <a:latin typeface="Arial"/>
                <a:cs typeface="Arial"/>
              </a:rPr>
              <a:t> </a:t>
            </a:r>
            <a:r>
              <a:rPr sz="1500" spc="-60" dirty="0">
                <a:latin typeface="Arial"/>
                <a:cs typeface="Arial"/>
              </a:rPr>
              <a:t>d</a:t>
            </a:r>
            <a:r>
              <a:rPr sz="1500" spc="-105" dirty="0">
                <a:latin typeface="Arial"/>
                <a:cs typeface="Arial"/>
              </a:rPr>
              <a:t>e</a:t>
            </a:r>
            <a:r>
              <a:rPr sz="1500" spc="64" dirty="0">
                <a:latin typeface="Arial"/>
                <a:cs typeface="Arial"/>
              </a:rPr>
              <a:t>t</a:t>
            </a:r>
            <a:r>
              <a:rPr sz="1500" spc="-98" dirty="0">
                <a:latin typeface="Arial"/>
                <a:cs typeface="Arial"/>
              </a:rPr>
              <a:t>e</a:t>
            </a:r>
            <a:r>
              <a:rPr sz="1500" spc="-23" dirty="0">
                <a:latin typeface="Arial"/>
                <a:cs typeface="Arial"/>
              </a:rPr>
              <a:t>ct  </a:t>
            </a:r>
            <a:r>
              <a:rPr sz="1500" spc="79" dirty="0">
                <a:latin typeface="Arial"/>
                <a:cs typeface="Arial"/>
              </a:rPr>
              <a:t>t</a:t>
            </a:r>
            <a:r>
              <a:rPr sz="1500" spc="-60" dirty="0">
                <a:latin typeface="Arial"/>
                <a:cs typeface="Arial"/>
              </a:rPr>
              <a:t>h</a:t>
            </a:r>
            <a:r>
              <a:rPr sz="1500" spc="-98" dirty="0">
                <a:latin typeface="Arial"/>
                <a:cs typeface="Arial"/>
              </a:rPr>
              <a:t>e</a:t>
            </a:r>
            <a:r>
              <a:rPr sz="1500" spc="-172" dirty="0">
                <a:latin typeface="Arial"/>
                <a:cs typeface="Arial"/>
              </a:rPr>
              <a:t>s</a:t>
            </a:r>
            <a:r>
              <a:rPr sz="1500" spc="-94" dirty="0">
                <a:latin typeface="Arial"/>
                <a:cs typeface="Arial"/>
              </a:rPr>
              <a:t>e</a:t>
            </a:r>
            <a:r>
              <a:rPr sz="1500" spc="-83" dirty="0">
                <a:latin typeface="Arial"/>
                <a:cs typeface="Arial"/>
              </a:rPr>
              <a:t> </a:t>
            </a:r>
            <a:r>
              <a:rPr sz="1500" spc="-90" dirty="0">
                <a:latin typeface="Arial"/>
                <a:cs typeface="Arial"/>
              </a:rPr>
              <a:t>ch</a:t>
            </a:r>
            <a:r>
              <a:rPr sz="1500" spc="-135" dirty="0">
                <a:latin typeface="Arial"/>
                <a:cs typeface="Arial"/>
              </a:rPr>
              <a:t>a</a:t>
            </a:r>
            <a:r>
              <a:rPr sz="1500" spc="-8" dirty="0">
                <a:latin typeface="Arial"/>
                <a:cs typeface="Arial"/>
              </a:rPr>
              <a:t>i</a:t>
            </a:r>
            <a:r>
              <a:rPr sz="1500" spc="-19" dirty="0">
                <a:latin typeface="Arial"/>
                <a:cs typeface="Arial"/>
              </a:rPr>
              <a:t>r</a:t>
            </a:r>
            <a:r>
              <a:rPr sz="1500" spc="-172" dirty="0"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539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146" y="246507"/>
            <a:ext cx="7576185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53" dirty="0"/>
              <a:t>Few-shot</a:t>
            </a:r>
            <a:r>
              <a:rPr spc="-127" dirty="0"/>
              <a:t> </a:t>
            </a:r>
            <a:r>
              <a:rPr spc="-139" dirty="0"/>
              <a:t>Learning:</a:t>
            </a:r>
            <a:r>
              <a:rPr spc="-127" dirty="0"/>
              <a:t> </a:t>
            </a:r>
            <a:r>
              <a:rPr spc="-34" dirty="0"/>
              <a:t>Metric</a:t>
            </a:r>
            <a:r>
              <a:rPr spc="-135" dirty="0"/>
              <a:t> </a:t>
            </a:r>
            <a:r>
              <a:rPr spc="-150" dirty="0"/>
              <a:t>Learning</a:t>
            </a:r>
            <a:r>
              <a:rPr spc="-131" dirty="0"/>
              <a:t> </a:t>
            </a:r>
            <a:r>
              <a:rPr spc="-143" dirty="0"/>
              <a:t>and</a:t>
            </a:r>
            <a:r>
              <a:rPr spc="-127" dirty="0"/>
              <a:t> </a:t>
            </a:r>
            <a:r>
              <a:rPr spc="-120" dirty="0"/>
              <a:t>Meta-Learning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672" y="1479467"/>
            <a:ext cx="4448174" cy="7953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912" y="2626799"/>
            <a:ext cx="5547215" cy="20918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9891" y="1428756"/>
            <a:ext cx="1840805" cy="11251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53798" y="909448"/>
            <a:ext cx="1844516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</a:pPr>
            <a:r>
              <a:rPr sz="1350" spc="-150" dirty="0">
                <a:latin typeface="Arial"/>
                <a:cs typeface="Arial"/>
              </a:rPr>
              <a:t>P</a:t>
            </a:r>
            <a:r>
              <a:rPr sz="1350" spc="-90" dirty="0">
                <a:latin typeface="Arial"/>
                <a:cs typeface="Arial"/>
              </a:rPr>
              <a:t>r</a:t>
            </a:r>
            <a:r>
              <a:rPr sz="1350" spc="-53" dirty="0">
                <a:latin typeface="Arial"/>
                <a:cs typeface="Arial"/>
              </a:rPr>
              <a:t>o</a:t>
            </a:r>
            <a:r>
              <a:rPr sz="1350" spc="49" dirty="0">
                <a:latin typeface="Arial"/>
                <a:cs typeface="Arial"/>
              </a:rPr>
              <a:t>t</a:t>
            </a:r>
            <a:r>
              <a:rPr sz="1350" spc="-53" dirty="0">
                <a:latin typeface="Arial"/>
                <a:cs typeface="Arial"/>
              </a:rPr>
              <a:t>o</a:t>
            </a:r>
            <a:r>
              <a:rPr sz="1350" spc="64" dirty="0">
                <a:latin typeface="Arial"/>
                <a:cs typeface="Arial"/>
              </a:rPr>
              <a:t>t</a:t>
            </a:r>
            <a:r>
              <a:rPr sz="1350" spc="-90" dirty="0">
                <a:latin typeface="Arial"/>
                <a:cs typeface="Arial"/>
              </a:rPr>
              <a:t>y</a:t>
            </a:r>
            <a:r>
              <a:rPr sz="1350" spc="-53" dirty="0">
                <a:latin typeface="Arial"/>
                <a:cs typeface="Arial"/>
              </a:rPr>
              <a:t>p</a:t>
            </a:r>
            <a:r>
              <a:rPr sz="1350" spc="-4" dirty="0">
                <a:latin typeface="Arial"/>
                <a:cs typeface="Arial"/>
              </a:rPr>
              <a:t>i</a:t>
            </a:r>
            <a:r>
              <a:rPr sz="1350" spc="-120" dirty="0">
                <a:latin typeface="Arial"/>
                <a:cs typeface="Arial"/>
              </a:rPr>
              <a:t>c</a:t>
            </a:r>
            <a:r>
              <a:rPr sz="1350" spc="-116" dirty="0">
                <a:latin typeface="Arial"/>
                <a:cs typeface="Arial"/>
              </a:rPr>
              <a:t>a</a:t>
            </a:r>
            <a:r>
              <a:rPr sz="1350" spc="-4" dirty="0">
                <a:latin typeface="Arial"/>
                <a:cs typeface="Arial"/>
              </a:rPr>
              <a:t>l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-116" dirty="0">
                <a:latin typeface="Arial"/>
                <a:cs typeface="Arial"/>
              </a:rPr>
              <a:t>N</a:t>
            </a:r>
            <a:r>
              <a:rPr sz="1350" spc="-98" dirty="0">
                <a:latin typeface="Arial"/>
                <a:cs typeface="Arial"/>
              </a:rPr>
              <a:t>e</a:t>
            </a:r>
            <a:r>
              <a:rPr sz="1350" spc="64" dirty="0">
                <a:latin typeface="Arial"/>
                <a:cs typeface="Arial"/>
              </a:rPr>
              <a:t>t</a:t>
            </a:r>
            <a:r>
              <a:rPr sz="1350" spc="-45" dirty="0">
                <a:latin typeface="Arial"/>
                <a:cs typeface="Arial"/>
              </a:rPr>
              <a:t>w</a:t>
            </a:r>
            <a:r>
              <a:rPr sz="1350" spc="-53" dirty="0">
                <a:latin typeface="Arial"/>
                <a:cs typeface="Arial"/>
              </a:rPr>
              <a:t>o</a:t>
            </a:r>
            <a:r>
              <a:rPr sz="1350" spc="15" dirty="0">
                <a:latin typeface="Arial"/>
                <a:cs typeface="Arial"/>
              </a:rPr>
              <a:t>r</a:t>
            </a:r>
            <a:r>
              <a:rPr sz="1350" spc="-101" dirty="0">
                <a:latin typeface="Arial"/>
                <a:cs typeface="Arial"/>
              </a:rPr>
              <a:t>k</a:t>
            </a:r>
            <a:r>
              <a:rPr sz="1350" spc="-109" dirty="0">
                <a:latin typeface="Arial"/>
                <a:cs typeface="Arial"/>
              </a:rPr>
              <a:t>s  </a:t>
            </a:r>
            <a:r>
              <a:rPr sz="1350" spc="-79" dirty="0">
                <a:latin typeface="Arial"/>
                <a:cs typeface="Arial"/>
              </a:rPr>
              <a:t>[</a:t>
            </a:r>
            <a:r>
              <a:rPr sz="1350" spc="-191" dirty="0">
                <a:latin typeface="Arial"/>
                <a:cs typeface="Arial"/>
              </a:rPr>
              <a:t>S</a:t>
            </a:r>
            <a:r>
              <a:rPr sz="1350" spc="-53" dirty="0">
                <a:latin typeface="Arial"/>
                <a:cs typeface="Arial"/>
              </a:rPr>
              <a:t>n</a:t>
            </a:r>
            <a:r>
              <a:rPr sz="1350" spc="-90" dirty="0">
                <a:latin typeface="Arial"/>
                <a:cs typeface="Arial"/>
              </a:rPr>
              <a:t>e</a:t>
            </a:r>
            <a:r>
              <a:rPr sz="1350" spc="-4" dirty="0">
                <a:latin typeface="Arial"/>
                <a:cs typeface="Arial"/>
              </a:rPr>
              <a:t>ll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-98" dirty="0">
                <a:latin typeface="Arial"/>
                <a:cs typeface="Arial"/>
              </a:rPr>
              <a:t>e</a:t>
            </a:r>
            <a:r>
              <a:rPr sz="1350" spc="68" dirty="0">
                <a:latin typeface="Arial"/>
                <a:cs typeface="Arial"/>
              </a:rPr>
              <a:t>t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60" dirty="0">
                <a:latin typeface="Arial"/>
                <a:cs typeface="Arial"/>
              </a:rPr>
              <a:t>al</a:t>
            </a:r>
            <a:r>
              <a:rPr sz="1350" spc="-49" dirty="0">
                <a:latin typeface="Arial"/>
                <a:cs typeface="Arial"/>
              </a:rPr>
              <a:t>.</a:t>
            </a:r>
            <a:r>
              <a:rPr sz="1350" spc="-45" dirty="0">
                <a:latin typeface="Arial"/>
                <a:cs typeface="Arial"/>
              </a:rPr>
              <a:t>,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113" dirty="0">
                <a:latin typeface="Arial"/>
                <a:cs typeface="Arial"/>
              </a:rPr>
              <a:t>N</a:t>
            </a:r>
            <a:r>
              <a:rPr sz="1350" spc="-90" dirty="0">
                <a:latin typeface="Arial"/>
                <a:cs typeface="Arial"/>
              </a:rPr>
              <a:t>e</a:t>
            </a:r>
            <a:r>
              <a:rPr sz="1350" spc="-19" dirty="0">
                <a:latin typeface="Arial"/>
                <a:cs typeface="Arial"/>
              </a:rPr>
              <a:t>ur</a:t>
            </a:r>
            <a:r>
              <a:rPr sz="1350" spc="-53" dirty="0">
                <a:latin typeface="Arial"/>
                <a:cs typeface="Arial"/>
              </a:rPr>
              <a:t>I</a:t>
            </a:r>
            <a:r>
              <a:rPr sz="1350" spc="-221" dirty="0">
                <a:latin typeface="Arial"/>
                <a:cs typeface="Arial"/>
              </a:rPr>
              <a:t>P</a:t>
            </a:r>
            <a:r>
              <a:rPr sz="1350" spc="-293" dirty="0">
                <a:latin typeface="Arial"/>
                <a:cs typeface="Arial"/>
              </a:rPr>
              <a:t>S</a:t>
            </a:r>
            <a:r>
              <a:rPr sz="1350" spc="-68" dirty="0">
                <a:latin typeface="Arial"/>
                <a:cs typeface="Arial"/>
              </a:rPr>
              <a:t> </a:t>
            </a:r>
            <a:r>
              <a:rPr sz="1350" spc="-49" dirty="0">
                <a:latin typeface="Arial"/>
                <a:cs typeface="Arial"/>
              </a:rPr>
              <a:t>2017]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912" y="2274189"/>
            <a:ext cx="248221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1" dirty="0">
                <a:latin typeface="Arial"/>
                <a:cs typeface="Arial"/>
              </a:rPr>
              <a:t>M</a:t>
            </a:r>
            <a:r>
              <a:rPr sz="1350" spc="-38" dirty="0">
                <a:latin typeface="Arial"/>
                <a:cs typeface="Arial"/>
              </a:rPr>
              <a:t>e</a:t>
            </a:r>
            <a:r>
              <a:rPr sz="1350" spc="41" dirty="0">
                <a:latin typeface="Arial"/>
                <a:cs typeface="Arial"/>
              </a:rPr>
              <a:t>t</a:t>
            </a:r>
            <a:r>
              <a:rPr sz="1350" spc="-116" dirty="0">
                <a:latin typeface="Arial"/>
                <a:cs typeface="Arial"/>
              </a:rPr>
              <a:t>a</a:t>
            </a:r>
            <a:r>
              <a:rPr sz="1350" spc="-172" dirty="0">
                <a:latin typeface="Arial"/>
                <a:cs typeface="Arial"/>
              </a:rPr>
              <a:t>O</a:t>
            </a:r>
            <a:r>
              <a:rPr sz="1350" spc="-60" dirty="0">
                <a:latin typeface="Arial"/>
                <a:cs typeface="Arial"/>
              </a:rPr>
              <a:t>p</a:t>
            </a:r>
            <a:r>
              <a:rPr sz="1350" spc="64" dirty="0">
                <a:latin typeface="Arial"/>
                <a:cs typeface="Arial"/>
              </a:rPr>
              <a:t>t</a:t>
            </a:r>
            <a:r>
              <a:rPr sz="1350" spc="-116" dirty="0">
                <a:latin typeface="Arial"/>
                <a:cs typeface="Arial"/>
              </a:rPr>
              <a:t>N</a:t>
            </a:r>
            <a:r>
              <a:rPr sz="1350" spc="-98" dirty="0">
                <a:latin typeface="Arial"/>
                <a:cs typeface="Arial"/>
              </a:rPr>
              <a:t>e</a:t>
            </a:r>
            <a:r>
              <a:rPr sz="1350" spc="68" dirty="0">
                <a:latin typeface="Arial"/>
                <a:cs typeface="Arial"/>
              </a:rPr>
              <a:t>t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56" dirty="0">
                <a:latin typeface="Arial"/>
                <a:cs typeface="Arial"/>
              </a:rPr>
              <a:t>[</a:t>
            </a:r>
            <a:r>
              <a:rPr sz="1350" spc="-113" dirty="0">
                <a:latin typeface="Arial"/>
                <a:cs typeface="Arial"/>
              </a:rPr>
              <a:t>L</a:t>
            </a:r>
            <a:r>
              <a:rPr sz="1350" spc="-90" dirty="0">
                <a:latin typeface="Arial"/>
                <a:cs typeface="Arial"/>
              </a:rPr>
              <a:t>e</a:t>
            </a:r>
            <a:r>
              <a:rPr sz="1350" spc="-86" dirty="0">
                <a:latin typeface="Arial"/>
                <a:cs typeface="Arial"/>
              </a:rPr>
              <a:t>e</a:t>
            </a:r>
            <a:r>
              <a:rPr sz="1350" spc="-68" dirty="0">
                <a:latin typeface="Arial"/>
                <a:cs typeface="Arial"/>
              </a:rPr>
              <a:t> </a:t>
            </a:r>
            <a:r>
              <a:rPr sz="1350" spc="-98" dirty="0">
                <a:latin typeface="Arial"/>
                <a:cs typeface="Arial"/>
              </a:rPr>
              <a:t>e</a:t>
            </a:r>
            <a:r>
              <a:rPr sz="1350" spc="68" dirty="0">
                <a:latin typeface="Arial"/>
                <a:cs typeface="Arial"/>
              </a:rPr>
              <a:t>t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60" dirty="0">
                <a:latin typeface="Arial"/>
                <a:cs typeface="Arial"/>
              </a:rPr>
              <a:t>al</a:t>
            </a:r>
            <a:r>
              <a:rPr sz="1350" spc="-49" dirty="0">
                <a:latin typeface="Arial"/>
                <a:cs typeface="Arial"/>
              </a:rPr>
              <a:t>.</a:t>
            </a:r>
            <a:r>
              <a:rPr sz="1350" spc="-45" dirty="0">
                <a:latin typeface="Arial"/>
                <a:cs typeface="Arial"/>
              </a:rPr>
              <a:t>,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259" dirty="0">
                <a:latin typeface="Arial"/>
                <a:cs typeface="Arial"/>
              </a:rPr>
              <a:t>C</a:t>
            </a:r>
            <a:r>
              <a:rPr sz="1350" spc="-184" dirty="0">
                <a:latin typeface="Arial"/>
                <a:cs typeface="Arial"/>
              </a:rPr>
              <a:t>V</a:t>
            </a:r>
            <a:r>
              <a:rPr sz="1350" spc="-188" dirty="0">
                <a:latin typeface="Arial"/>
                <a:cs typeface="Arial"/>
              </a:rPr>
              <a:t>P</a:t>
            </a:r>
            <a:r>
              <a:rPr sz="1350" spc="-259" dirty="0">
                <a:latin typeface="Arial"/>
                <a:cs typeface="Arial"/>
              </a:rPr>
              <a:t>R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-71" dirty="0">
                <a:latin typeface="Arial"/>
                <a:cs typeface="Arial"/>
              </a:rPr>
              <a:t>2019</a:t>
            </a:r>
            <a:r>
              <a:rPr sz="1350" spc="23" dirty="0">
                <a:latin typeface="Arial"/>
                <a:cs typeface="Arial"/>
              </a:rPr>
              <a:t>]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54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A61D-87EC-9347-AA4A-9FDD6F6F76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66594-E38D-1947-AA96-6C68CC671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35521-E20F-3642-8563-22A4B8A2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03F4C-C188-B44F-A77E-759E2492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80"/>
            <a:ext cx="9144000" cy="49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83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652" y="1108777"/>
            <a:ext cx="7318378" cy="38885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734" y="236602"/>
            <a:ext cx="6742266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300" spc="-278" dirty="0"/>
              <a:t>Th</a:t>
            </a:r>
            <a:r>
              <a:rPr sz="3300" spc="-206" dirty="0"/>
              <a:t>e</a:t>
            </a:r>
            <a:r>
              <a:rPr sz="3300" spc="-169" dirty="0"/>
              <a:t> </a:t>
            </a:r>
            <a:r>
              <a:rPr sz="3300" spc="-443" dirty="0"/>
              <a:t>B</a:t>
            </a:r>
            <a:r>
              <a:rPr sz="3300" spc="-315" dirty="0"/>
              <a:t>a</a:t>
            </a:r>
            <a:r>
              <a:rPr sz="3300" spc="116" dirty="0"/>
              <a:t>t</a:t>
            </a:r>
            <a:r>
              <a:rPr sz="3300" spc="165" dirty="0"/>
              <a:t>t</a:t>
            </a:r>
            <a:r>
              <a:rPr sz="3300" spc="-8" dirty="0"/>
              <a:t>l</a:t>
            </a:r>
            <a:r>
              <a:rPr sz="3300" spc="-206" dirty="0"/>
              <a:t>e</a:t>
            </a:r>
            <a:r>
              <a:rPr sz="3300" spc="-169" dirty="0"/>
              <a:t> </a:t>
            </a:r>
            <a:r>
              <a:rPr sz="3300" spc="-285" dirty="0"/>
              <a:t>a</a:t>
            </a:r>
            <a:r>
              <a:rPr sz="3300" spc="-356" dirty="0"/>
              <a:t>g</a:t>
            </a:r>
            <a:r>
              <a:rPr sz="3300" spc="-285" dirty="0"/>
              <a:t>a</a:t>
            </a:r>
            <a:r>
              <a:rPr sz="3300" spc="-8" dirty="0"/>
              <a:t>i</a:t>
            </a:r>
            <a:r>
              <a:rPr sz="3300" spc="-124" dirty="0"/>
              <a:t>n</a:t>
            </a:r>
            <a:r>
              <a:rPr sz="3300" spc="-420" dirty="0"/>
              <a:t>s</a:t>
            </a:r>
            <a:r>
              <a:rPr sz="3300" spc="165" dirty="0"/>
              <a:t>t</a:t>
            </a:r>
            <a:r>
              <a:rPr sz="3300" spc="-165" dirty="0"/>
              <a:t> </a:t>
            </a:r>
            <a:r>
              <a:rPr sz="3300" spc="165" dirty="0"/>
              <a:t>t</a:t>
            </a:r>
            <a:r>
              <a:rPr sz="3300" spc="-124" dirty="0"/>
              <a:t>h</a:t>
            </a:r>
            <a:r>
              <a:rPr sz="3300" spc="-206" dirty="0"/>
              <a:t>e</a:t>
            </a:r>
            <a:r>
              <a:rPr sz="3300" spc="-169" dirty="0"/>
              <a:t> </a:t>
            </a:r>
            <a:r>
              <a:rPr sz="3300" spc="-461" dirty="0"/>
              <a:t>L</a:t>
            </a:r>
            <a:r>
              <a:rPr sz="3300" spc="-113" dirty="0"/>
              <a:t>o</a:t>
            </a:r>
            <a:r>
              <a:rPr sz="3300" spc="-124" dirty="0"/>
              <a:t>n</a:t>
            </a:r>
            <a:r>
              <a:rPr sz="3300" spc="-289" dirty="0"/>
              <a:t>g</a:t>
            </a:r>
            <a:r>
              <a:rPr sz="3300" spc="-169" dirty="0"/>
              <a:t> </a:t>
            </a:r>
            <a:r>
              <a:rPr sz="3300" spc="-686" dirty="0"/>
              <a:t>T</a:t>
            </a:r>
            <a:r>
              <a:rPr sz="3300" spc="-285" dirty="0"/>
              <a:t>a</a:t>
            </a:r>
            <a:r>
              <a:rPr sz="3300" spc="-8" dirty="0"/>
              <a:t>il</a:t>
            </a:r>
            <a:r>
              <a:rPr sz="3300" spc="-1061" dirty="0"/>
              <a:t>…</a:t>
            </a:r>
            <a:endParaRPr sz="3300" dirty="0"/>
          </a:p>
        </p:txBody>
      </p:sp>
    </p:spTree>
    <p:extLst>
      <p:ext uri="{BB962C8B-B14F-4D97-AF65-F5344CB8AC3E}">
        <p14:creationId xmlns:p14="http://schemas.microsoft.com/office/powerpoint/2010/main" val="2909438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99" y="1114571"/>
            <a:ext cx="1057275" cy="762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3362" y="1091167"/>
            <a:ext cx="6605638" cy="82711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72810" y="1324633"/>
            <a:ext cx="220980" cy="368618"/>
            <a:chOff x="2230413" y="1766178"/>
            <a:chExt cx="294640" cy="491490"/>
          </a:xfrm>
        </p:grpSpPr>
        <p:sp>
          <p:nvSpPr>
            <p:cNvPr id="6" name="object 6"/>
            <p:cNvSpPr/>
            <p:nvPr/>
          </p:nvSpPr>
          <p:spPr>
            <a:xfrm>
              <a:off x="2236763" y="1772528"/>
              <a:ext cx="281940" cy="478790"/>
            </a:xfrm>
            <a:custGeom>
              <a:avLst/>
              <a:gdLst/>
              <a:ahLst/>
              <a:cxnLst/>
              <a:rect l="l" t="t" r="r" b="b"/>
              <a:pathLst>
                <a:path w="281939" h="478789">
                  <a:moveTo>
                    <a:pt x="140676" y="0"/>
                  </a:moveTo>
                  <a:lnTo>
                    <a:pt x="140676" y="119575"/>
                  </a:lnTo>
                  <a:lnTo>
                    <a:pt x="0" y="119575"/>
                  </a:lnTo>
                  <a:lnTo>
                    <a:pt x="0" y="358726"/>
                  </a:lnTo>
                  <a:lnTo>
                    <a:pt x="140676" y="358726"/>
                  </a:lnTo>
                  <a:lnTo>
                    <a:pt x="140676" y="478302"/>
                  </a:lnTo>
                  <a:lnTo>
                    <a:pt x="281353" y="239151"/>
                  </a:lnTo>
                  <a:lnTo>
                    <a:pt x="14067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2236763" y="1772528"/>
              <a:ext cx="281940" cy="478790"/>
            </a:xfrm>
            <a:custGeom>
              <a:avLst/>
              <a:gdLst/>
              <a:ahLst/>
              <a:cxnLst/>
              <a:rect l="l" t="t" r="r" b="b"/>
              <a:pathLst>
                <a:path w="281939" h="478789">
                  <a:moveTo>
                    <a:pt x="0" y="119575"/>
                  </a:moveTo>
                  <a:lnTo>
                    <a:pt x="140677" y="119575"/>
                  </a:lnTo>
                  <a:lnTo>
                    <a:pt x="140677" y="0"/>
                  </a:lnTo>
                  <a:lnTo>
                    <a:pt x="281354" y="239151"/>
                  </a:lnTo>
                  <a:lnTo>
                    <a:pt x="140677" y="478302"/>
                  </a:lnTo>
                  <a:lnTo>
                    <a:pt x="140677" y="358726"/>
                  </a:lnTo>
                  <a:lnTo>
                    <a:pt x="0" y="358726"/>
                  </a:lnTo>
                  <a:lnTo>
                    <a:pt x="0" y="11957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427" y="2810865"/>
            <a:ext cx="3115610" cy="18556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1352" y="2767463"/>
            <a:ext cx="5580192" cy="213533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1912" y="2274189"/>
            <a:ext cx="371718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09" dirty="0">
                <a:latin typeface="+mj-lt"/>
                <a:cs typeface="Arial"/>
              </a:rPr>
              <a:t>A</a:t>
            </a:r>
            <a:r>
              <a:rPr sz="1350" spc="-86" dirty="0">
                <a:latin typeface="+mj-lt"/>
                <a:cs typeface="Arial"/>
              </a:rPr>
              <a:t>u</a:t>
            </a:r>
            <a:r>
              <a:rPr sz="1350" spc="49" dirty="0">
                <a:latin typeface="+mj-lt"/>
                <a:cs typeface="Arial"/>
              </a:rPr>
              <a:t>t</a:t>
            </a:r>
            <a:r>
              <a:rPr sz="1350" spc="-86" dirty="0">
                <a:latin typeface="+mj-lt"/>
                <a:cs typeface="Arial"/>
              </a:rPr>
              <a:t>oA</a:t>
            </a:r>
            <a:r>
              <a:rPr sz="1350" spc="-75" dirty="0">
                <a:latin typeface="+mj-lt"/>
                <a:cs typeface="Arial"/>
              </a:rPr>
              <a:t>u</a:t>
            </a:r>
            <a:r>
              <a:rPr sz="1350" spc="-116" dirty="0">
                <a:latin typeface="+mj-lt"/>
                <a:cs typeface="Arial"/>
              </a:rPr>
              <a:t>g</a:t>
            </a:r>
            <a:r>
              <a:rPr sz="1350" spc="-60" dirty="0">
                <a:latin typeface="+mj-lt"/>
                <a:cs typeface="Arial"/>
              </a:rPr>
              <a:t>m</a:t>
            </a:r>
            <a:r>
              <a:rPr sz="1350" spc="-71" dirty="0">
                <a:latin typeface="+mj-lt"/>
                <a:cs typeface="Arial"/>
              </a:rPr>
              <a:t>e</a:t>
            </a:r>
            <a:r>
              <a:rPr sz="1350" spc="-83" dirty="0">
                <a:latin typeface="+mj-lt"/>
                <a:cs typeface="Arial"/>
              </a:rPr>
              <a:t>n</a:t>
            </a:r>
            <a:r>
              <a:rPr sz="1350" spc="68" dirty="0">
                <a:latin typeface="+mj-lt"/>
                <a:cs typeface="Arial"/>
              </a:rPr>
              <a:t>t</a:t>
            </a:r>
            <a:r>
              <a:rPr sz="1350" spc="-68" dirty="0">
                <a:latin typeface="+mj-lt"/>
                <a:cs typeface="Arial"/>
              </a:rPr>
              <a:t> </a:t>
            </a:r>
            <a:r>
              <a:rPr sz="1350" spc="23" dirty="0">
                <a:latin typeface="+mj-lt"/>
                <a:cs typeface="Arial"/>
              </a:rPr>
              <a:t>[</a:t>
            </a:r>
            <a:r>
              <a:rPr sz="1350" spc="-176" dirty="0">
                <a:latin typeface="+mj-lt"/>
                <a:cs typeface="Arial"/>
              </a:rPr>
              <a:t>C</a:t>
            </a:r>
            <a:r>
              <a:rPr sz="1350" spc="-135" dirty="0">
                <a:latin typeface="+mj-lt"/>
                <a:cs typeface="Arial"/>
              </a:rPr>
              <a:t>u</a:t>
            </a:r>
            <a:r>
              <a:rPr sz="1350" spc="-53" dirty="0">
                <a:latin typeface="+mj-lt"/>
                <a:cs typeface="Arial"/>
              </a:rPr>
              <a:t>bu</a:t>
            </a:r>
            <a:r>
              <a:rPr sz="1350" spc="-83" dirty="0">
                <a:latin typeface="+mj-lt"/>
                <a:cs typeface="Arial"/>
              </a:rPr>
              <a:t>k</a:t>
            </a:r>
            <a:r>
              <a:rPr sz="1350" spc="-71" dirty="0">
                <a:latin typeface="+mj-lt"/>
                <a:cs typeface="Arial"/>
              </a:rPr>
              <a:t> </a:t>
            </a:r>
            <a:r>
              <a:rPr sz="1350" spc="-23" dirty="0">
                <a:latin typeface="+mj-lt"/>
                <a:cs typeface="Arial"/>
              </a:rPr>
              <a:t>e</a:t>
            </a:r>
            <a:r>
              <a:rPr sz="1350" spc="-8" dirty="0">
                <a:latin typeface="+mj-lt"/>
                <a:cs typeface="Arial"/>
              </a:rPr>
              <a:t>t</a:t>
            </a:r>
            <a:r>
              <a:rPr sz="1350" spc="-71" dirty="0">
                <a:latin typeface="+mj-lt"/>
                <a:cs typeface="Arial"/>
              </a:rPr>
              <a:t> </a:t>
            </a:r>
            <a:r>
              <a:rPr sz="1350" spc="-116" dirty="0">
                <a:latin typeface="+mj-lt"/>
                <a:cs typeface="Arial"/>
              </a:rPr>
              <a:t>a</a:t>
            </a:r>
            <a:r>
              <a:rPr sz="1350" spc="-4" dirty="0">
                <a:latin typeface="+mj-lt"/>
                <a:cs typeface="Arial"/>
              </a:rPr>
              <a:t>l</a:t>
            </a:r>
            <a:r>
              <a:rPr sz="1350" spc="-49" dirty="0">
                <a:latin typeface="+mj-lt"/>
                <a:cs typeface="Arial"/>
              </a:rPr>
              <a:t>.</a:t>
            </a:r>
            <a:r>
              <a:rPr sz="1350" spc="-45" dirty="0">
                <a:latin typeface="+mj-lt"/>
                <a:cs typeface="Arial"/>
              </a:rPr>
              <a:t>,</a:t>
            </a:r>
            <a:r>
              <a:rPr sz="1350" spc="-71" dirty="0">
                <a:latin typeface="+mj-lt"/>
                <a:cs typeface="Arial"/>
              </a:rPr>
              <a:t> </a:t>
            </a:r>
            <a:r>
              <a:rPr sz="1350" spc="-259" dirty="0">
                <a:latin typeface="+mj-lt"/>
                <a:cs typeface="Arial"/>
              </a:rPr>
              <a:t>C</a:t>
            </a:r>
            <a:r>
              <a:rPr lang="zh-CN" altLang="en-US" sz="1350" spc="-259" dirty="0">
                <a:latin typeface="+mj-lt"/>
                <a:cs typeface="Arial"/>
              </a:rPr>
              <a:t> </a:t>
            </a:r>
            <a:r>
              <a:rPr sz="1350" spc="-153" dirty="0">
                <a:latin typeface="+mj-lt"/>
                <a:cs typeface="Arial"/>
              </a:rPr>
              <a:t>V</a:t>
            </a:r>
            <a:r>
              <a:rPr lang="zh-CN" altLang="en-US" sz="1350" spc="-153" dirty="0">
                <a:latin typeface="+mj-lt"/>
                <a:cs typeface="Arial"/>
              </a:rPr>
              <a:t> </a:t>
            </a:r>
            <a:r>
              <a:rPr sz="1350" spc="-221" dirty="0">
                <a:latin typeface="+mj-lt"/>
                <a:cs typeface="Arial"/>
              </a:rPr>
              <a:t>P</a:t>
            </a:r>
            <a:r>
              <a:rPr lang="zh-CN" altLang="en-US" sz="1350" spc="-221" dirty="0">
                <a:latin typeface="+mj-lt"/>
                <a:cs typeface="Arial"/>
              </a:rPr>
              <a:t> </a:t>
            </a:r>
            <a:r>
              <a:rPr sz="1350" spc="-259" dirty="0">
                <a:latin typeface="+mj-lt"/>
                <a:cs typeface="Arial"/>
              </a:rPr>
              <a:t>R</a:t>
            </a:r>
            <a:r>
              <a:rPr sz="1350" spc="-64" dirty="0">
                <a:latin typeface="+mj-lt"/>
                <a:cs typeface="Arial"/>
              </a:rPr>
              <a:t> </a:t>
            </a:r>
            <a:r>
              <a:rPr sz="1350" spc="-68" dirty="0">
                <a:latin typeface="+mj-lt"/>
                <a:cs typeface="Arial"/>
              </a:rPr>
              <a:t>2019</a:t>
            </a:r>
            <a:r>
              <a:rPr sz="1350" spc="23" dirty="0">
                <a:latin typeface="+mj-lt"/>
                <a:cs typeface="Arial"/>
              </a:rPr>
              <a:t>]</a:t>
            </a:r>
            <a:endParaRPr sz="1350" dirty="0">
              <a:latin typeface="+mj-lt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4605" y="866013"/>
            <a:ext cx="426169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AU" sz="1350" spc="-30" dirty="0">
                <a:latin typeface="Arial"/>
                <a:cs typeface="Arial"/>
              </a:rPr>
              <a:t>I</a:t>
            </a:r>
            <a:r>
              <a:rPr sz="1350" spc="-30" dirty="0">
                <a:latin typeface="Arial"/>
                <a:cs typeface="Arial"/>
              </a:rPr>
              <a:t>m</a:t>
            </a:r>
            <a:r>
              <a:rPr sz="1350" spc="-143" dirty="0">
                <a:latin typeface="Arial"/>
                <a:cs typeface="Arial"/>
              </a:rPr>
              <a:t>g</a:t>
            </a:r>
            <a:r>
              <a:rPr lang="zh-CN" altLang="en-US" sz="1350" spc="-143" dirty="0">
                <a:latin typeface="Arial"/>
                <a:cs typeface="Arial"/>
              </a:rPr>
              <a:t> </a:t>
            </a:r>
            <a:r>
              <a:rPr sz="1350" spc="-98" dirty="0" err="1">
                <a:latin typeface="Arial"/>
                <a:cs typeface="Arial"/>
              </a:rPr>
              <a:t>aug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-11" dirty="0">
                <a:latin typeface="Arial"/>
                <a:cs typeface="Arial"/>
              </a:rPr>
              <a:t>[</a:t>
            </a:r>
            <a:r>
              <a:rPr sz="1350" spc="-34" dirty="0">
                <a:latin typeface="Arial"/>
                <a:cs typeface="Arial"/>
              </a:rPr>
              <a:t>h</a:t>
            </a:r>
            <a:r>
              <a:rPr sz="1350" spc="41" dirty="0">
                <a:latin typeface="Arial"/>
                <a:cs typeface="Arial"/>
              </a:rPr>
              <a:t>t</a:t>
            </a:r>
            <a:r>
              <a:rPr sz="1350" spc="64" dirty="0">
                <a:latin typeface="Arial"/>
                <a:cs typeface="Arial"/>
              </a:rPr>
              <a:t>t</a:t>
            </a:r>
            <a:r>
              <a:rPr sz="1350" spc="-60" dirty="0">
                <a:latin typeface="Arial"/>
                <a:cs typeface="Arial"/>
              </a:rPr>
              <a:t>p</a:t>
            </a:r>
            <a:r>
              <a:rPr sz="1350" spc="-150" dirty="0">
                <a:latin typeface="Arial"/>
                <a:cs typeface="Arial"/>
              </a:rPr>
              <a:t>s</a:t>
            </a:r>
            <a:r>
              <a:rPr sz="1350" spc="45" dirty="0">
                <a:latin typeface="Arial"/>
                <a:cs typeface="Arial"/>
              </a:rPr>
              <a:t>:</a:t>
            </a:r>
            <a:r>
              <a:rPr sz="1350" spc="41" dirty="0">
                <a:latin typeface="Arial"/>
                <a:cs typeface="Arial"/>
              </a:rPr>
              <a:t>/</a:t>
            </a:r>
            <a:r>
              <a:rPr sz="1350" spc="90" dirty="0">
                <a:latin typeface="Arial"/>
                <a:cs typeface="Arial"/>
              </a:rPr>
              <a:t>/</a:t>
            </a:r>
            <a:r>
              <a:rPr sz="1350" spc="-83" dirty="0">
                <a:latin typeface="Arial"/>
                <a:cs typeface="Arial"/>
              </a:rPr>
              <a:t>g</a:t>
            </a:r>
            <a:r>
              <a:rPr sz="1350" spc="-38" dirty="0">
                <a:latin typeface="Arial"/>
                <a:cs typeface="Arial"/>
              </a:rPr>
              <a:t>i</a:t>
            </a:r>
            <a:r>
              <a:rPr sz="1350" spc="64" dirty="0">
                <a:latin typeface="Arial"/>
                <a:cs typeface="Arial"/>
              </a:rPr>
              <a:t>t</a:t>
            </a:r>
            <a:r>
              <a:rPr sz="1350" spc="-53" dirty="0">
                <a:latin typeface="Arial"/>
                <a:cs typeface="Arial"/>
              </a:rPr>
              <a:t>hub</a:t>
            </a:r>
            <a:r>
              <a:rPr sz="1350" spc="-49" dirty="0">
                <a:latin typeface="Arial"/>
                <a:cs typeface="Arial"/>
              </a:rPr>
              <a:t>.</a:t>
            </a:r>
            <a:r>
              <a:rPr sz="1350" spc="-116" dirty="0">
                <a:latin typeface="Arial"/>
                <a:cs typeface="Arial"/>
              </a:rPr>
              <a:t>c</a:t>
            </a:r>
            <a:r>
              <a:rPr sz="1350" spc="-53" dirty="0">
                <a:latin typeface="Arial"/>
                <a:cs typeface="Arial"/>
              </a:rPr>
              <a:t>o</a:t>
            </a:r>
            <a:r>
              <a:rPr sz="1350" spc="-64" dirty="0">
                <a:latin typeface="Arial"/>
                <a:cs typeface="Arial"/>
              </a:rPr>
              <a:t>m</a:t>
            </a:r>
            <a:r>
              <a:rPr sz="1350" spc="90" dirty="0">
                <a:latin typeface="Arial"/>
                <a:cs typeface="Arial"/>
              </a:rPr>
              <a:t>/</a:t>
            </a:r>
            <a:r>
              <a:rPr sz="1350" spc="-60" dirty="0">
                <a:latin typeface="Arial"/>
                <a:cs typeface="Arial"/>
              </a:rPr>
              <a:t>al</a:t>
            </a:r>
            <a:r>
              <a:rPr sz="1350" spc="-90" dirty="0">
                <a:latin typeface="Arial"/>
                <a:cs typeface="Arial"/>
              </a:rPr>
              <a:t>e</a:t>
            </a:r>
            <a:r>
              <a:rPr sz="1350" spc="4" dirty="0">
                <a:latin typeface="Arial"/>
                <a:cs typeface="Arial"/>
              </a:rPr>
              <a:t>j</a:t>
            </a:r>
            <a:r>
              <a:rPr sz="1350" spc="-53" dirty="0">
                <a:latin typeface="Arial"/>
                <a:cs typeface="Arial"/>
              </a:rPr>
              <a:t>u</a:t>
            </a:r>
            <a:r>
              <a:rPr sz="1350" spc="109" dirty="0">
                <a:latin typeface="Arial"/>
                <a:cs typeface="Arial"/>
              </a:rPr>
              <a:t>/</a:t>
            </a:r>
            <a:r>
              <a:rPr sz="1350" spc="-30" dirty="0">
                <a:latin typeface="Arial"/>
                <a:cs typeface="Arial"/>
              </a:rPr>
              <a:t>im</a:t>
            </a:r>
            <a:r>
              <a:rPr sz="1350" spc="-143" dirty="0">
                <a:latin typeface="Arial"/>
                <a:cs typeface="Arial"/>
              </a:rPr>
              <a:t>g</a:t>
            </a:r>
            <a:r>
              <a:rPr sz="1350" spc="-98" dirty="0">
                <a:latin typeface="Arial"/>
                <a:cs typeface="Arial"/>
              </a:rPr>
              <a:t>au</a:t>
            </a:r>
            <a:r>
              <a:rPr sz="1350" spc="-94" dirty="0">
                <a:latin typeface="Arial"/>
                <a:cs typeface="Arial"/>
              </a:rPr>
              <a:t>g</a:t>
            </a:r>
            <a:r>
              <a:rPr sz="1350" spc="23" dirty="0">
                <a:latin typeface="Arial"/>
                <a:cs typeface="Arial"/>
              </a:rPr>
              <a:t>]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F2647C-3CA3-244F-AE7E-035332D02A82}"/>
              </a:ext>
            </a:extLst>
          </p:cNvPr>
          <p:cNvSpPr/>
          <p:nvPr/>
        </p:nvSpPr>
        <p:spPr>
          <a:xfrm>
            <a:off x="414751" y="342998"/>
            <a:ext cx="38629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+mj-lt"/>
              </a:rPr>
              <a:t>Data Augmentation and Synthesis</a:t>
            </a:r>
          </a:p>
        </p:txBody>
      </p:sp>
    </p:spTree>
    <p:extLst>
      <p:ext uri="{BB962C8B-B14F-4D97-AF65-F5344CB8AC3E}">
        <p14:creationId xmlns:p14="http://schemas.microsoft.com/office/powerpoint/2010/main" val="3670525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146" y="134492"/>
            <a:ext cx="8547254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200" spc="-229" dirty="0">
                <a:latin typeface="+mj-lt"/>
              </a:rPr>
              <a:t>D</a:t>
            </a:r>
            <a:r>
              <a:rPr sz="3200" spc="-180" dirty="0">
                <a:latin typeface="+mj-lt"/>
              </a:rPr>
              <a:t>o</a:t>
            </a:r>
            <a:r>
              <a:rPr sz="3200" spc="-210" dirty="0">
                <a:latin typeface="+mj-lt"/>
              </a:rPr>
              <a:t>m</a:t>
            </a:r>
            <a:r>
              <a:rPr sz="3200" spc="-135" dirty="0">
                <a:latin typeface="+mj-lt"/>
              </a:rPr>
              <a:t>a</a:t>
            </a:r>
            <a:r>
              <a:rPr sz="3200" spc="-4" dirty="0">
                <a:latin typeface="+mj-lt"/>
              </a:rPr>
              <a:t>i</a:t>
            </a:r>
            <a:r>
              <a:rPr sz="3200" spc="-101" dirty="0">
                <a:latin typeface="+mj-lt"/>
              </a:rPr>
              <a:t>n</a:t>
            </a:r>
            <a:r>
              <a:rPr sz="3200" spc="-139" dirty="0">
                <a:latin typeface="+mj-lt"/>
              </a:rPr>
              <a:t> </a:t>
            </a:r>
            <a:r>
              <a:rPr sz="3200" spc="-285" dirty="0">
                <a:latin typeface="+mj-lt"/>
              </a:rPr>
              <a:t>A</a:t>
            </a:r>
            <a:r>
              <a:rPr sz="3200" spc="-165" dirty="0">
                <a:latin typeface="+mj-lt"/>
              </a:rPr>
              <a:t>d</a:t>
            </a:r>
            <a:r>
              <a:rPr sz="3200" spc="-161" dirty="0">
                <a:latin typeface="+mj-lt"/>
              </a:rPr>
              <a:t>a</a:t>
            </a:r>
            <a:r>
              <a:rPr sz="3200" spc="-113" dirty="0">
                <a:latin typeface="+mj-lt"/>
              </a:rPr>
              <a:t>p</a:t>
            </a:r>
            <a:r>
              <a:rPr sz="3200" spc="98" dirty="0">
                <a:latin typeface="+mj-lt"/>
              </a:rPr>
              <a:t>t</a:t>
            </a:r>
            <a:r>
              <a:rPr sz="3200" spc="-255" dirty="0">
                <a:latin typeface="+mj-lt"/>
              </a:rPr>
              <a:t>a</a:t>
            </a:r>
            <a:r>
              <a:rPr sz="3200" spc="71" dirty="0">
                <a:latin typeface="+mj-lt"/>
              </a:rPr>
              <a:t>t</a:t>
            </a:r>
            <a:r>
              <a:rPr sz="3200" spc="60" dirty="0">
                <a:latin typeface="+mj-lt"/>
              </a:rPr>
              <a:t>i</a:t>
            </a:r>
            <a:r>
              <a:rPr sz="3200" spc="-98" dirty="0">
                <a:latin typeface="+mj-lt"/>
              </a:rPr>
              <a:t>o</a:t>
            </a:r>
            <a:r>
              <a:rPr sz="3200" spc="-101" dirty="0">
                <a:latin typeface="+mj-lt"/>
              </a:rPr>
              <a:t>n</a:t>
            </a:r>
            <a:r>
              <a:rPr sz="3200" spc="-139" dirty="0">
                <a:latin typeface="+mj-lt"/>
              </a:rPr>
              <a:t> </a:t>
            </a:r>
            <a:r>
              <a:rPr sz="3200" spc="-229" dirty="0">
                <a:latin typeface="+mj-lt"/>
              </a:rPr>
              <a:t>a</a:t>
            </a:r>
            <a:r>
              <a:rPr sz="3200" spc="-98" dirty="0">
                <a:latin typeface="+mj-lt"/>
              </a:rPr>
              <a:t>n</a:t>
            </a:r>
            <a:r>
              <a:rPr sz="3200" spc="-101" dirty="0">
                <a:latin typeface="+mj-lt"/>
              </a:rPr>
              <a:t>d</a:t>
            </a:r>
            <a:r>
              <a:rPr sz="3200" spc="-139" dirty="0">
                <a:latin typeface="+mj-lt"/>
              </a:rPr>
              <a:t> </a:t>
            </a:r>
            <a:r>
              <a:rPr sz="3200" spc="-533" dirty="0">
                <a:latin typeface="+mj-lt"/>
              </a:rPr>
              <a:t>T</a:t>
            </a:r>
            <a:r>
              <a:rPr sz="3200" spc="-26" dirty="0">
                <a:latin typeface="+mj-lt"/>
              </a:rPr>
              <a:t>r</a:t>
            </a:r>
            <a:r>
              <a:rPr sz="3200" spc="-229" dirty="0">
                <a:latin typeface="+mj-lt"/>
              </a:rPr>
              <a:t>a</a:t>
            </a:r>
            <a:r>
              <a:rPr sz="3200" spc="-214" dirty="0">
                <a:latin typeface="+mj-lt"/>
              </a:rPr>
              <a:t>n</a:t>
            </a:r>
            <a:r>
              <a:rPr sz="3200" spc="-225" dirty="0">
                <a:latin typeface="+mj-lt"/>
              </a:rPr>
              <a:t>s</a:t>
            </a:r>
            <a:r>
              <a:rPr sz="3200" spc="-26" dirty="0">
                <a:latin typeface="+mj-lt"/>
              </a:rPr>
              <a:t>f</a:t>
            </a:r>
            <a:r>
              <a:rPr sz="3200" spc="-176" dirty="0">
                <a:latin typeface="+mj-lt"/>
              </a:rPr>
              <a:t>e</a:t>
            </a:r>
            <a:r>
              <a:rPr sz="3200" spc="30" dirty="0">
                <a:latin typeface="+mj-lt"/>
              </a:rPr>
              <a:t>r</a:t>
            </a:r>
            <a:r>
              <a:rPr sz="3200" spc="-146" dirty="0">
                <a:latin typeface="+mj-lt"/>
              </a:rPr>
              <a:t> </a:t>
            </a:r>
            <a:r>
              <a:rPr sz="3200" spc="-368" dirty="0">
                <a:latin typeface="+mj-lt"/>
              </a:rPr>
              <a:t>L</a:t>
            </a:r>
            <a:r>
              <a:rPr sz="3200" spc="-176" dirty="0">
                <a:latin typeface="+mj-lt"/>
              </a:rPr>
              <a:t>e</a:t>
            </a:r>
            <a:r>
              <a:rPr sz="3200" spc="-229" dirty="0">
                <a:latin typeface="+mj-lt"/>
              </a:rPr>
              <a:t>a</a:t>
            </a:r>
            <a:r>
              <a:rPr sz="3200" spc="26" dirty="0">
                <a:latin typeface="+mj-lt"/>
              </a:rPr>
              <a:t>r</a:t>
            </a:r>
            <a:r>
              <a:rPr sz="3200" spc="-75" dirty="0">
                <a:latin typeface="+mj-lt"/>
              </a:rPr>
              <a:t>n</a:t>
            </a:r>
            <a:r>
              <a:rPr sz="3200" spc="-26" dirty="0">
                <a:latin typeface="+mj-lt"/>
              </a:rPr>
              <a:t>i</a:t>
            </a:r>
            <a:r>
              <a:rPr sz="3200" spc="-169" dirty="0">
                <a:latin typeface="+mj-lt"/>
              </a:rPr>
              <a:t>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289" y="3158314"/>
            <a:ext cx="3130499" cy="17028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160" y="973737"/>
            <a:ext cx="5097860" cy="14814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6899" y="703707"/>
            <a:ext cx="256317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03" dirty="0">
                <a:latin typeface="Arial"/>
                <a:cs typeface="Arial"/>
              </a:rPr>
              <a:t>C</a:t>
            </a:r>
            <a:r>
              <a:rPr sz="1350" spc="-146" dirty="0">
                <a:latin typeface="Arial"/>
                <a:cs typeface="Arial"/>
              </a:rPr>
              <a:t>y</a:t>
            </a:r>
            <a:r>
              <a:rPr sz="1350" spc="-188" dirty="0">
                <a:latin typeface="Arial"/>
                <a:cs typeface="Arial"/>
              </a:rPr>
              <a:t>CA</a:t>
            </a:r>
            <a:r>
              <a:rPr sz="1350" spc="-206" dirty="0">
                <a:latin typeface="Arial"/>
                <a:cs typeface="Arial"/>
              </a:rPr>
              <a:t>D</a:t>
            </a:r>
            <a:r>
              <a:rPr sz="1350" spc="-143" dirty="0">
                <a:latin typeface="Arial"/>
                <a:cs typeface="Arial"/>
              </a:rPr>
              <a:t>A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34" dirty="0">
                <a:latin typeface="Arial"/>
                <a:cs typeface="Arial"/>
              </a:rPr>
              <a:t>[</a:t>
            </a:r>
            <a:r>
              <a:rPr sz="1350" spc="-86" dirty="0">
                <a:latin typeface="Arial"/>
                <a:cs typeface="Arial"/>
              </a:rPr>
              <a:t>H</a:t>
            </a:r>
            <a:r>
              <a:rPr sz="1350" spc="-53" dirty="0">
                <a:latin typeface="Arial"/>
                <a:cs typeface="Arial"/>
              </a:rPr>
              <a:t>o</a:t>
            </a:r>
            <a:r>
              <a:rPr sz="1350" spc="4" dirty="0">
                <a:latin typeface="Arial"/>
                <a:cs typeface="Arial"/>
              </a:rPr>
              <a:t>f</a:t>
            </a:r>
            <a:r>
              <a:rPr sz="1350" spc="23" dirty="0">
                <a:latin typeface="Arial"/>
                <a:cs typeface="Arial"/>
              </a:rPr>
              <a:t>f</a:t>
            </a:r>
            <a:r>
              <a:rPr sz="1350" spc="-60" dirty="0">
                <a:latin typeface="Arial"/>
                <a:cs typeface="Arial"/>
              </a:rPr>
              <a:t>m</a:t>
            </a:r>
            <a:r>
              <a:rPr sz="1350" spc="-83" dirty="0">
                <a:latin typeface="Arial"/>
                <a:cs typeface="Arial"/>
              </a:rPr>
              <a:t>an</a:t>
            </a:r>
            <a:r>
              <a:rPr sz="1350" spc="-68" dirty="0">
                <a:latin typeface="Arial"/>
                <a:cs typeface="Arial"/>
              </a:rPr>
              <a:t> </a:t>
            </a:r>
            <a:r>
              <a:rPr sz="1350" spc="-98" dirty="0">
                <a:latin typeface="Arial"/>
                <a:cs typeface="Arial"/>
              </a:rPr>
              <a:t>e</a:t>
            </a:r>
            <a:r>
              <a:rPr sz="1350" spc="68" dirty="0">
                <a:latin typeface="Arial"/>
                <a:cs typeface="Arial"/>
              </a:rPr>
              <a:t>t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60" dirty="0">
                <a:latin typeface="Arial"/>
                <a:cs typeface="Arial"/>
              </a:rPr>
              <a:t>al</a:t>
            </a:r>
            <a:r>
              <a:rPr sz="1350" spc="-49" dirty="0">
                <a:latin typeface="Arial"/>
                <a:cs typeface="Arial"/>
              </a:rPr>
              <a:t>.</a:t>
            </a:r>
            <a:r>
              <a:rPr sz="1350" spc="-45" dirty="0">
                <a:latin typeface="Arial"/>
                <a:cs typeface="Arial"/>
              </a:rPr>
              <a:t>,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53" dirty="0">
                <a:latin typeface="Arial"/>
                <a:cs typeface="Arial"/>
              </a:rPr>
              <a:t>I</a:t>
            </a:r>
            <a:r>
              <a:rPr sz="1350" spc="-259" dirty="0">
                <a:latin typeface="Arial"/>
                <a:cs typeface="Arial"/>
              </a:rPr>
              <a:t>C</a:t>
            </a:r>
            <a:r>
              <a:rPr sz="1350" spc="19" dirty="0">
                <a:latin typeface="Arial"/>
                <a:cs typeface="Arial"/>
              </a:rPr>
              <a:t>M</a:t>
            </a:r>
            <a:r>
              <a:rPr sz="1350" spc="-188" dirty="0">
                <a:latin typeface="Arial"/>
                <a:cs typeface="Arial"/>
              </a:rPr>
              <a:t>L</a:t>
            </a:r>
            <a:r>
              <a:rPr sz="1350" spc="-71" dirty="0">
                <a:latin typeface="Arial"/>
                <a:cs typeface="Arial"/>
              </a:rPr>
              <a:t> 2018</a:t>
            </a:r>
            <a:r>
              <a:rPr sz="1350" spc="23" dirty="0">
                <a:latin typeface="Arial"/>
                <a:cs typeface="Arial"/>
              </a:rPr>
              <a:t>]]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377" y="2788539"/>
            <a:ext cx="284511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8" dirty="0">
                <a:latin typeface="Arial"/>
                <a:cs typeface="Arial"/>
              </a:rPr>
              <a:t>W</a:t>
            </a:r>
            <a:r>
              <a:rPr sz="1350" spc="-68" dirty="0">
                <a:latin typeface="Arial"/>
                <a:cs typeface="Arial"/>
              </a:rPr>
              <a:t>e</a:t>
            </a:r>
            <a:r>
              <a:rPr sz="1350" spc="-116" dirty="0">
                <a:latin typeface="Arial"/>
                <a:cs typeface="Arial"/>
              </a:rPr>
              <a:t>a</a:t>
            </a:r>
            <a:r>
              <a:rPr sz="1350" spc="-83" dirty="0">
                <a:latin typeface="Arial"/>
                <a:cs typeface="Arial"/>
              </a:rPr>
              <a:t>k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146" dirty="0">
                <a:latin typeface="Arial"/>
                <a:cs typeface="Arial"/>
              </a:rPr>
              <a:t>A</a:t>
            </a:r>
            <a:r>
              <a:rPr sz="1350" spc="-4" dirty="0">
                <a:latin typeface="Arial"/>
                <a:cs typeface="Arial"/>
              </a:rPr>
              <a:t>li</a:t>
            </a:r>
            <a:r>
              <a:rPr sz="1350" spc="-116" dirty="0">
                <a:latin typeface="Arial"/>
                <a:cs typeface="Arial"/>
              </a:rPr>
              <a:t>g</a:t>
            </a:r>
            <a:r>
              <a:rPr sz="1350" spc="-53" dirty="0">
                <a:latin typeface="Arial"/>
                <a:cs typeface="Arial"/>
              </a:rPr>
              <a:t>n</a:t>
            </a:r>
            <a:r>
              <a:rPr sz="1350" spc="-60" dirty="0">
                <a:latin typeface="Arial"/>
                <a:cs typeface="Arial"/>
              </a:rPr>
              <a:t>m</a:t>
            </a:r>
            <a:r>
              <a:rPr sz="1350" spc="-90" dirty="0">
                <a:latin typeface="Arial"/>
                <a:cs typeface="Arial"/>
              </a:rPr>
              <a:t>e</a:t>
            </a:r>
            <a:r>
              <a:rPr sz="1350" spc="-64" dirty="0">
                <a:latin typeface="Arial"/>
                <a:cs typeface="Arial"/>
              </a:rPr>
              <a:t>n</a:t>
            </a:r>
            <a:r>
              <a:rPr sz="1350" spc="68" dirty="0">
                <a:latin typeface="Arial"/>
                <a:cs typeface="Arial"/>
              </a:rPr>
              <a:t>t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23" dirty="0">
                <a:latin typeface="Arial"/>
                <a:cs typeface="Arial"/>
              </a:rPr>
              <a:t>[</a:t>
            </a:r>
            <a:r>
              <a:rPr sz="1350" spc="-296" dirty="0">
                <a:latin typeface="Arial"/>
                <a:cs typeface="Arial"/>
              </a:rPr>
              <a:t>S</a:t>
            </a:r>
            <a:r>
              <a:rPr sz="1350" spc="-116" dirty="0">
                <a:latin typeface="Arial"/>
                <a:cs typeface="Arial"/>
              </a:rPr>
              <a:t>a</a:t>
            </a:r>
            <a:r>
              <a:rPr sz="1350" spc="-4" dirty="0">
                <a:latin typeface="Arial"/>
                <a:cs typeface="Arial"/>
              </a:rPr>
              <a:t>i</a:t>
            </a:r>
            <a:r>
              <a:rPr sz="1350" spc="49" dirty="0">
                <a:latin typeface="Arial"/>
                <a:cs typeface="Arial"/>
              </a:rPr>
              <a:t>t</a:t>
            </a:r>
            <a:r>
              <a:rPr sz="1350" spc="-49" dirty="0">
                <a:latin typeface="Arial"/>
                <a:cs typeface="Arial"/>
              </a:rPr>
              <a:t>o</a:t>
            </a:r>
            <a:r>
              <a:rPr sz="1350" spc="-68" dirty="0">
                <a:latin typeface="Arial"/>
                <a:cs typeface="Arial"/>
              </a:rPr>
              <a:t> </a:t>
            </a:r>
            <a:r>
              <a:rPr sz="1350" spc="-98" dirty="0">
                <a:latin typeface="Arial"/>
                <a:cs typeface="Arial"/>
              </a:rPr>
              <a:t>e</a:t>
            </a:r>
            <a:r>
              <a:rPr sz="1350" spc="68" dirty="0">
                <a:latin typeface="Arial"/>
                <a:cs typeface="Arial"/>
              </a:rPr>
              <a:t>t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116" dirty="0">
                <a:latin typeface="Arial"/>
                <a:cs typeface="Arial"/>
              </a:rPr>
              <a:t>a</a:t>
            </a:r>
            <a:r>
              <a:rPr sz="1350" spc="-4" dirty="0">
                <a:latin typeface="Arial"/>
                <a:cs typeface="Arial"/>
              </a:rPr>
              <a:t>l</a:t>
            </a:r>
            <a:r>
              <a:rPr sz="1350" spc="-49" dirty="0">
                <a:latin typeface="Arial"/>
                <a:cs typeface="Arial"/>
              </a:rPr>
              <a:t>.</a:t>
            </a:r>
            <a:r>
              <a:rPr sz="1350" spc="-45" dirty="0">
                <a:latin typeface="Arial"/>
                <a:cs typeface="Arial"/>
              </a:rPr>
              <a:t>,</a:t>
            </a:r>
            <a:r>
              <a:rPr sz="1350" spc="-68" dirty="0">
                <a:latin typeface="Arial"/>
                <a:cs typeface="Arial"/>
              </a:rPr>
              <a:t> </a:t>
            </a:r>
            <a:r>
              <a:rPr sz="1350" spc="-259" dirty="0">
                <a:latin typeface="Arial"/>
                <a:cs typeface="Arial"/>
              </a:rPr>
              <a:t>C</a:t>
            </a:r>
            <a:r>
              <a:rPr sz="1350" spc="-153" dirty="0">
                <a:latin typeface="Arial"/>
                <a:cs typeface="Arial"/>
              </a:rPr>
              <a:t>V</a:t>
            </a:r>
            <a:r>
              <a:rPr sz="1350" spc="-221" dirty="0">
                <a:latin typeface="Arial"/>
                <a:cs typeface="Arial"/>
              </a:rPr>
              <a:t>P</a:t>
            </a:r>
            <a:r>
              <a:rPr sz="1350" spc="-259" dirty="0">
                <a:latin typeface="Arial"/>
                <a:cs typeface="Arial"/>
              </a:rPr>
              <a:t>R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-68" dirty="0">
                <a:latin typeface="Arial"/>
                <a:cs typeface="Arial"/>
              </a:rPr>
              <a:t>2019</a:t>
            </a:r>
            <a:r>
              <a:rPr sz="1350" spc="23" dirty="0">
                <a:latin typeface="Arial"/>
                <a:cs typeface="Arial"/>
              </a:rPr>
              <a:t>]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82520" y="3167852"/>
            <a:ext cx="2265023" cy="17112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64850" y="2788539"/>
            <a:ext cx="193071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99" dirty="0">
                <a:latin typeface="Arial"/>
                <a:cs typeface="Arial"/>
              </a:rPr>
              <a:t>C</a:t>
            </a:r>
            <a:r>
              <a:rPr sz="1350" spc="-60" dirty="0">
                <a:latin typeface="Arial"/>
                <a:cs typeface="Arial"/>
              </a:rPr>
              <a:t>l</a:t>
            </a:r>
            <a:r>
              <a:rPr sz="1350" spc="-116" dirty="0">
                <a:latin typeface="Arial"/>
                <a:cs typeface="Arial"/>
              </a:rPr>
              <a:t>a</a:t>
            </a:r>
            <a:r>
              <a:rPr sz="1350" spc="-153" dirty="0">
                <a:latin typeface="Arial"/>
                <a:cs typeface="Arial"/>
              </a:rPr>
              <a:t>ss</a:t>
            </a:r>
            <a:r>
              <a:rPr sz="1350" spc="-41" dirty="0">
                <a:latin typeface="Arial"/>
                <a:cs typeface="Arial"/>
              </a:rPr>
              <a:t>-</a:t>
            </a:r>
            <a:r>
              <a:rPr sz="1350" spc="-90" dirty="0">
                <a:latin typeface="Arial"/>
                <a:cs typeface="Arial"/>
              </a:rPr>
              <a:t>c</a:t>
            </a:r>
            <a:r>
              <a:rPr sz="1350" spc="-83" dirty="0">
                <a:latin typeface="Arial"/>
                <a:cs typeface="Arial"/>
              </a:rPr>
              <a:t>o</a:t>
            </a:r>
            <a:r>
              <a:rPr sz="1350" spc="-53" dirty="0">
                <a:latin typeface="Arial"/>
                <a:cs typeface="Arial"/>
              </a:rPr>
              <a:t>nd</a:t>
            </a:r>
            <a:r>
              <a:rPr sz="1350" spc="-4" dirty="0">
                <a:latin typeface="Arial"/>
                <a:cs typeface="Arial"/>
              </a:rPr>
              <a:t>i</a:t>
            </a:r>
            <a:r>
              <a:rPr sz="1350" spc="64" dirty="0">
                <a:latin typeface="Arial"/>
                <a:cs typeface="Arial"/>
              </a:rPr>
              <a:t>t</a:t>
            </a:r>
            <a:r>
              <a:rPr sz="1350" spc="-4" dirty="0">
                <a:latin typeface="Arial"/>
                <a:cs typeface="Arial"/>
              </a:rPr>
              <a:t>i</a:t>
            </a:r>
            <a:r>
              <a:rPr sz="1350" spc="-53" dirty="0">
                <a:latin typeface="Arial"/>
                <a:cs typeface="Arial"/>
              </a:rPr>
              <a:t>on</a:t>
            </a:r>
            <a:r>
              <a:rPr sz="1350" spc="-116" dirty="0">
                <a:latin typeface="Arial"/>
                <a:cs typeface="Arial"/>
              </a:rPr>
              <a:t>a</a:t>
            </a:r>
            <a:r>
              <a:rPr sz="1350" spc="-4" dirty="0">
                <a:latin typeface="Arial"/>
                <a:cs typeface="Arial"/>
              </a:rPr>
              <a:t>l</a:t>
            </a:r>
            <a:r>
              <a:rPr sz="1350" spc="-68" dirty="0">
                <a:latin typeface="Arial"/>
                <a:cs typeface="Arial"/>
              </a:rPr>
              <a:t> </a:t>
            </a:r>
            <a:r>
              <a:rPr sz="1350" spc="-146" dirty="0">
                <a:latin typeface="Arial"/>
                <a:cs typeface="Arial"/>
              </a:rPr>
              <a:t>A</a:t>
            </a:r>
            <a:r>
              <a:rPr sz="1350" spc="-4" dirty="0">
                <a:latin typeface="Arial"/>
                <a:cs typeface="Arial"/>
              </a:rPr>
              <a:t>li</a:t>
            </a:r>
            <a:r>
              <a:rPr sz="1350" spc="-116" dirty="0">
                <a:latin typeface="Arial"/>
                <a:cs typeface="Arial"/>
              </a:rPr>
              <a:t>g</a:t>
            </a:r>
            <a:r>
              <a:rPr sz="1350" spc="-53" dirty="0">
                <a:latin typeface="Arial"/>
                <a:cs typeface="Arial"/>
              </a:rPr>
              <a:t>n</a:t>
            </a:r>
            <a:r>
              <a:rPr sz="1350" spc="-60" dirty="0">
                <a:latin typeface="Arial"/>
                <a:cs typeface="Arial"/>
              </a:rPr>
              <a:t>m</a:t>
            </a:r>
            <a:r>
              <a:rPr sz="1350" spc="-90" dirty="0">
                <a:latin typeface="Arial"/>
                <a:cs typeface="Arial"/>
              </a:rPr>
              <a:t>e</a:t>
            </a:r>
            <a:r>
              <a:rPr sz="1350" spc="-68" dirty="0">
                <a:latin typeface="Arial"/>
                <a:cs typeface="Arial"/>
              </a:rPr>
              <a:t>n</a:t>
            </a:r>
            <a:r>
              <a:rPr sz="1350" spc="68" dirty="0"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4544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9760" y="49245"/>
            <a:ext cx="384524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71" dirty="0">
                <a:solidFill>
                  <a:srgbClr val="FFFFFF"/>
                </a:solidFill>
              </a:rPr>
              <a:t>Manual</a:t>
            </a:r>
            <a:r>
              <a:rPr sz="1800" spc="-105" dirty="0">
                <a:solidFill>
                  <a:srgbClr val="FFFFFF"/>
                </a:solidFill>
              </a:rPr>
              <a:t> </a:t>
            </a:r>
            <a:r>
              <a:rPr sz="1800" spc="-83" dirty="0">
                <a:solidFill>
                  <a:srgbClr val="FFFFFF"/>
                </a:solidFill>
              </a:rPr>
              <a:t>supervision</a:t>
            </a:r>
            <a:r>
              <a:rPr sz="1800" spc="-105" dirty="0">
                <a:solidFill>
                  <a:srgbClr val="FFFFFF"/>
                </a:solidFill>
              </a:rPr>
              <a:t> </a:t>
            </a:r>
            <a:r>
              <a:rPr sz="1800" spc="-19" dirty="0">
                <a:solidFill>
                  <a:srgbClr val="FFFFFF"/>
                </a:solidFill>
              </a:rPr>
              <a:t>for</a:t>
            </a:r>
            <a:r>
              <a:rPr sz="1800" spc="-94" dirty="0">
                <a:solidFill>
                  <a:srgbClr val="FFFFFF"/>
                </a:solidFill>
              </a:rPr>
              <a:t> </a:t>
            </a:r>
            <a:r>
              <a:rPr sz="1800" spc="-49" dirty="0">
                <a:solidFill>
                  <a:srgbClr val="FFFFFF"/>
                </a:solidFill>
              </a:rPr>
              <a:t>object</a:t>
            </a:r>
            <a:r>
              <a:rPr sz="1800" spc="-90" dirty="0">
                <a:solidFill>
                  <a:srgbClr val="FFFFFF"/>
                </a:solidFill>
              </a:rPr>
              <a:t> </a:t>
            </a:r>
            <a:r>
              <a:rPr sz="1800" spc="-60" dirty="0">
                <a:solidFill>
                  <a:srgbClr val="FFFFFF"/>
                </a:solidFill>
              </a:rPr>
              <a:t>recognition</a:t>
            </a:r>
            <a:endParaRPr sz="1800" dirty="0"/>
          </a:p>
        </p:txBody>
      </p:sp>
      <p:sp>
        <p:nvSpPr>
          <p:cNvPr id="4" name="object 4"/>
          <p:cNvSpPr txBox="1"/>
          <p:nvPr/>
        </p:nvSpPr>
        <p:spPr>
          <a:xfrm>
            <a:off x="7773352" y="108204"/>
            <a:ext cx="100965" cy="20486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1275" b="1" spc="-68" dirty="0">
                <a:solidFill>
                  <a:srgbClr val="CCCCCC"/>
                </a:solidFill>
                <a:latin typeface="Arial"/>
                <a:cs typeface="Arial"/>
              </a:rPr>
              <a:t>5</a:t>
            </a:r>
            <a:endParaRPr sz="1275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52168" y="3252977"/>
            <a:ext cx="6399848" cy="148590"/>
            <a:chOff x="278891" y="4337303"/>
            <a:chExt cx="8533130" cy="198120"/>
          </a:xfrm>
        </p:grpSpPr>
        <p:sp>
          <p:nvSpPr>
            <p:cNvPr id="6" name="object 6"/>
            <p:cNvSpPr/>
            <p:nvPr/>
          </p:nvSpPr>
          <p:spPr>
            <a:xfrm>
              <a:off x="278891" y="4395215"/>
              <a:ext cx="8533130" cy="76200"/>
            </a:xfrm>
            <a:custGeom>
              <a:avLst/>
              <a:gdLst/>
              <a:ahLst/>
              <a:cxnLst/>
              <a:rect l="l" t="t" r="r" b="b"/>
              <a:pathLst>
                <a:path w="8533130" h="76200">
                  <a:moveTo>
                    <a:pt x="8456676" y="0"/>
                  </a:moveTo>
                  <a:lnTo>
                    <a:pt x="8456676" y="76199"/>
                  </a:lnTo>
                  <a:lnTo>
                    <a:pt x="8520176" y="44449"/>
                  </a:lnTo>
                  <a:lnTo>
                    <a:pt x="8469376" y="44449"/>
                  </a:lnTo>
                  <a:lnTo>
                    <a:pt x="8469376" y="31749"/>
                  </a:lnTo>
                  <a:lnTo>
                    <a:pt x="8520176" y="31749"/>
                  </a:lnTo>
                  <a:lnTo>
                    <a:pt x="8456676" y="0"/>
                  </a:lnTo>
                  <a:close/>
                </a:path>
                <a:path w="8533130" h="76200">
                  <a:moveTo>
                    <a:pt x="8456676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8456676" y="44449"/>
                  </a:lnTo>
                  <a:lnTo>
                    <a:pt x="8456676" y="31749"/>
                  </a:lnTo>
                  <a:close/>
                </a:path>
                <a:path w="8533130" h="76200">
                  <a:moveTo>
                    <a:pt x="8520176" y="31749"/>
                  </a:moveTo>
                  <a:lnTo>
                    <a:pt x="8469376" y="31749"/>
                  </a:lnTo>
                  <a:lnTo>
                    <a:pt x="8469376" y="44449"/>
                  </a:lnTo>
                  <a:lnTo>
                    <a:pt x="8520176" y="44449"/>
                  </a:lnTo>
                  <a:lnTo>
                    <a:pt x="8532876" y="38099"/>
                  </a:lnTo>
                  <a:lnTo>
                    <a:pt x="8520176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1181100" y="4337303"/>
              <a:ext cx="6471285" cy="198120"/>
            </a:xfrm>
            <a:custGeom>
              <a:avLst/>
              <a:gdLst/>
              <a:ahLst/>
              <a:cxnLst/>
              <a:rect l="l" t="t" r="r" b="b"/>
              <a:pathLst>
                <a:path w="6471284" h="198120">
                  <a:moveTo>
                    <a:pt x="0" y="16764"/>
                  </a:moveTo>
                  <a:lnTo>
                    <a:pt x="0" y="197612"/>
                  </a:lnTo>
                </a:path>
                <a:path w="6471284" h="198120">
                  <a:moveTo>
                    <a:pt x="6470904" y="13716"/>
                  </a:moveTo>
                  <a:lnTo>
                    <a:pt x="6470904" y="194564"/>
                  </a:lnTo>
                </a:path>
                <a:path w="6471284" h="198120">
                  <a:moveTo>
                    <a:pt x="3963924" y="15240"/>
                  </a:moveTo>
                  <a:lnTo>
                    <a:pt x="3963924" y="196088"/>
                  </a:lnTo>
                </a:path>
                <a:path w="6471284" h="198120">
                  <a:moveTo>
                    <a:pt x="1892808" y="0"/>
                  </a:moveTo>
                  <a:lnTo>
                    <a:pt x="1892808" y="18084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44554" y="3423381"/>
            <a:ext cx="5393055" cy="59824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 algn="r">
              <a:spcBef>
                <a:spcPts val="75"/>
              </a:spcBef>
            </a:pPr>
            <a:r>
              <a:rPr sz="1350" spc="-4" dirty="0">
                <a:latin typeface="Arial"/>
                <a:cs typeface="Arial"/>
              </a:rPr>
              <a:t>annotation</a:t>
            </a:r>
            <a:r>
              <a:rPr sz="1350" dirty="0">
                <a:latin typeface="Arial"/>
                <a:cs typeface="Arial"/>
              </a:rPr>
              <a:t> time</a:t>
            </a:r>
            <a:endParaRPr sz="135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1425">
              <a:latin typeface="Arial"/>
              <a:cs typeface="Arial"/>
            </a:endParaRPr>
          </a:p>
          <a:p>
            <a:pPr marL="9525"/>
            <a:r>
              <a:rPr sz="1050" spc="-56" dirty="0">
                <a:solidFill>
                  <a:srgbClr val="A6A6A6"/>
                </a:solidFill>
                <a:latin typeface="Arial"/>
                <a:cs typeface="Arial"/>
              </a:rPr>
              <a:t>Berman</a:t>
            </a:r>
            <a:r>
              <a:rPr sz="1050" spc="-64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50" spc="-8" dirty="0">
                <a:solidFill>
                  <a:srgbClr val="A6A6A6"/>
                </a:solidFill>
                <a:latin typeface="Arial"/>
                <a:cs typeface="Arial"/>
              </a:rPr>
              <a:t>et</a:t>
            </a:r>
            <a:r>
              <a:rPr sz="1050" spc="-49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50" spc="-34" dirty="0">
                <a:solidFill>
                  <a:srgbClr val="A6A6A6"/>
                </a:solidFill>
                <a:latin typeface="Arial"/>
                <a:cs typeface="Arial"/>
              </a:rPr>
              <a:t>al.,</a:t>
            </a:r>
            <a:r>
              <a:rPr sz="1050" spc="-56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50" spc="-41" dirty="0">
                <a:solidFill>
                  <a:srgbClr val="A6A6A6"/>
                </a:solidFill>
                <a:latin typeface="Arial"/>
                <a:cs typeface="Arial"/>
              </a:rPr>
              <a:t>What’s</a:t>
            </a:r>
            <a:r>
              <a:rPr sz="1050" spc="-4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50" spc="-15" dirty="0">
                <a:solidFill>
                  <a:srgbClr val="A6A6A6"/>
                </a:solidFill>
                <a:latin typeface="Arial"/>
                <a:cs typeface="Arial"/>
              </a:rPr>
              <a:t>the</a:t>
            </a:r>
            <a:r>
              <a:rPr sz="1050" spc="-41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50" spc="-34" dirty="0">
                <a:solidFill>
                  <a:srgbClr val="A6A6A6"/>
                </a:solidFill>
                <a:latin typeface="Arial"/>
                <a:cs typeface="Arial"/>
              </a:rPr>
              <a:t>Point:</a:t>
            </a:r>
            <a:r>
              <a:rPr sz="1050" spc="-53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50" spc="-60" dirty="0">
                <a:solidFill>
                  <a:srgbClr val="A6A6A6"/>
                </a:solidFill>
                <a:latin typeface="Arial"/>
                <a:cs typeface="Arial"/>
              </a:rPr>
              <a:t>Semantic </a:t>
            </a:r>
            <a:r>
              <a:rPr sz="1050" spc="-49" dirty="0">
                <a:solidFill>
                  <a:srgbClr val="A6A6A6"/>
                </a:solidFill>
                <a:latin typeface="Arial"/>
                <a:cs typeface="Arial"/>
              </a:rPr>
              <a:t>Segmentation </a:t>
            </a:r>
            <a:r>
              <a:rPr sz="1050" spc="8" dirty="0">
                <a:solidFill>
                  <a:srgbClr val="A6A6A6"/>
                </a:solidFill>
                <a:latin typeface="Arial"/>
                <a:cs typeface="Arial"/>
              </a:rPr>
              <a:t>with</a:t>
            </a:r>
            <a:r>
              <a:rPr sz="1050" spc="-53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50" spc="-38" dirty="0">
                <a:solidFill>
                  <a:srgbClr val="A6A6A6"/>
                </a:solidFill>
                <a:latin typeface="Arial"/>
                <a:cs typeface="Arial"/>
              </a:rPr>
              <a:t>Point</a:t>
            </a:r>
            <a:r>
              <a:rPr sz="1050" spc="-6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50" spc="-49" dirty="0">
                <a:solidFill>
                  <a:srgbClr val="A6A6A6"/>
                </a:solidFill>
                <a:latin typeface="Arial"/>
                <a:cs typeface="Arial"/>
              </a:rPr>
              <a:t>Supervision,</a:t>
            </a:r>
            <a:r>
              <a:rPr sz="1050" spc="-53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50" spc="-176" dirty="0">
                <a:solidFill>
                  <a:srgbClr val="A6A6A6"/>
                </a:solidFill>
                <a:latin typeface="Arial"/>
                <a:cs typeface="Arial"/>
              </a:rPr>
              <a:t>ECCV</a:t>
            </a:r>
            <a:r>
              <a:rPr sz="1050" spc="-161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50" spc="-53" dirty="0">
                <a:solidFill>
                  <a:srgbClr val="A6A6A6"/>
                </a:solidFill>
                <a:latin typeface="Arial"/>
                <a:cs typeface="Arial"/>
              </a:rPr>
              <a:t>16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2173" y="794385"/>
            <a:ext cx="1280160" cy="9601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46531" y="1824990"/>
            <a:ext cx="277415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4" dirty="0">
                <a:latin typeface="Arial"/>
                <a:cs typeface="Arial"/>
              </a:rPr>
              <a:t>{</a:t>
            </a:r>
            <a:r>
              <a:rPr sz="1350" spc="-4" dirty="0">
                <a:solidFill>
                  <a:srgbClr val="FF0000"/>
                </a:solidFill>
                <a:latin typeface="Arial"/>
                <a:cs typeface="Arial"/>
              </a:rPr>
              <a:t>mo</a:t>
            </a:r>
            <a:r>
              <a:rPr sz="1350" spc="-1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350" spc="-19" dirty="0">
                <a:solidFill>
                  <a:srgbClr val="FF0000"/>
                </a:solidFill>
                <a:latin typeface="Arial"/>
                <a:cs typeface="Arial"/>
              </a:rPr>
              <a:t>orb</a:t>
            </a:r>
            <a:r>
              <a:rPr sz="1350" spc="-1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350" spc="-113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1350" spc="-79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350" spc="-49" dirty="0">
                <a:latin typeface="Arial"/>
                <a:cs typeface="Arial"/>
              </a:rPr>
              <a:t>,</a:t>
            </a:r>
            <a:r>
              <a:rPr sz="1350" spc="-68" dirty="0">
                <a:solidFill>
                  <a:srgbClr val="00AF50"/>
                </a:solidFill>
                <a:latin typeface="Arial"/>
                <a:cs typeface="Arial"/>
              </a:rPr>
              <a:t>p</a:t>
            </a:r>
            <a:r>
              <a:rPr sz="1350" spc="-64" dirty="0">
                <a:solidFill>
                  <a:srgbClr val="00AF50"/>
                </a:solidFill>
                <a:latin typeface="Arial"/>
                <a:cs typeface="Arial"/>
              </a:rPr>
              <a:t>e</a:t>
            </a:r>
            <a:r>
              <a:rPr sz="1350" spc="-11" dirty="0">
                <a:solidFill>
                  <a:srgbClr val="00AF50"/>
                </a:solidFill>
                <a:latin typeface="Arial"/>
                <a:cs typeface="Arial"/>
              </a:rPr>
              <a:t>r</a:t>
            </a:r>
            <a:r>
              <a:rPr sz="1350" spc="-79" dirty="0">
                <a:solidFill>
                  <a:srgbClr val="00AF50"/>
                </a:solidFill>
                <a:latin typeface="Arial"/>
                <a:cs typeface="Arial"/>
              </a:rPr>
              <a:t>so</a:t>
            </a:r>
            <a:r>
              <a:rPr sz="1350" spc="-75" dirty="0">
                <a:solidFill>
                  <a:srgbClr val="00AF50"/>
                </a:solidFill>
                <a:latin typeface="Arial"/>
                <a:cs typeface="Arial"/>
              </a:rPr>
              <a:t>n</a:t>
            </a:r>
            <a:r>
              <a:rPr sz="1350" spc="-30" dirty="0">
                <a:latin typeface="Arial"/>
                <a:cs typeface="Arial"/>
              </a:rPr>
              <a:t>}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20" dirty="0">
                <a:latin typeface="Arial"/>
                <a:cs typeface="Arial"/>
              </a:rPr>
              <a:t> </a:t>
            </a:r>
            <a:r>
              <a:rPr sz="1350" spc="-34" dirty="0">
                <a:latin typeface="Arial"/>
                <a:cs typeface="Arial"/>
              </a:rPr>
              <a:t>{</a:t>
            </a:r>
            <a:r>
              <a:rPr sz="1350" spc="-4" dirty="0">
                <a:solidFill>
                  <a:srgbClr val="FF0000"/>
                </a:solidFill>
                <a:latin typeface="Arial"/>
                <a:cs typeface="Arial"/>
              </a:rPr>
              <a:t>mo</a:t>
            </a:r>
            <a:r>
              <a:rPr sz="1350" spc="-1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350" spc="-19" dirty="0">
                <a:solidFill>
                  <a:srgbClr val="FF0000"/>
                </a:solidFill>
                <a:latin typeface="Arial"/>
                <a:cs typeface="Arial"/>
              </a:rPr>
              <a:t>orb</a:t>
            </a:r>
            <a:r>
              <a:rPr sz="1350" spc="-1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350" spc="-113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1350" spc="-83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350" spc="-7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50" spc="-34" dirty="0">
                <a:solidFill>
                  <a:srgbClr val="FF0000"/>
                </a:solidFill>
                <a:latin typeface="Arial"/>
                <a:cs typeface="Arial"/>
              </a:rPr>
              <a:t>(poi</a:t>
            </a:r>
            <a:r>
              <a:rPr sz="1350" spc="-53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350" spc="1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350" spc="11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1350" spc="-41" dirty="0">
                <a:latin typeface="Arial"/>
                <a:cs typeface="Arial"/>
              </a:rPr>
              <a:t>,</a:t>
            </a:r>
            <a:endParaRPr sz="1350">
              <a:latin typeface="Arial"/>
              <a:cs typeface="Arial"/>
            </a:endParaRPr>
          </a:p>
          <a:p>
            <a:pPr marL="1580674"/>
            <a:r>
              <a:rPr sz="1350" spc="-68" dirty="0">
                <a:solidFill>
                  <a:srgbClr val="00AF50"/>
                </a:solidFill>
                <a:latin typeface="Arial"/>
                <a:cs typeface="Arial"/>
              </a:rPr>
              <a:t>p</a:t>
            </a:r>
            <a:r>
              <a:rPr sz="1350" spc="-64" dirty="0">
                <a:solidFill>
                  <a:srgbClr val="00AF50"/>
                </a:solidFill>
                <a:latin typeface="Arial"/>
                <a:cs typeface="Arial"/>
              </a:rPr>
              <a:t>e</a:t>
            </a:r>
            <a:r>
              <a:rPr sz="1350" spc="-11" dirty="0">
                <a:solidFill>
                  <a:srgbClr val="00AF50"/>
                </a:solidFill>
                <a:latin typeface="Arial"/>
                <a:cs typeface="Arial"/>
              </a:rPr>
              <a:t>r</a:t>
            </a:r>
            <a:r>
              <a:rPr sz="1350" spc="-79" dirty="0">
                <a:solidFill>
                  <a:srgbClr val="00AF50"/>
                </a:solidFill>
                <a:latin typeface="Arial"/>
                <a:cs typeface="Arial"/>
              </a:rPr>
              <a:t>son</a:t>
            </a:r>
            <a:r>
              <a:rPr sz="1350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350" spc="-38" dirty="0">
                <a:solidFill>
                  <a:srgbClr val="00AF50"/>
                </a:solidFill>
                <a:latin typeface="Arial"/>
                <a:cs typeface="Arial"/>
              </a:rPr>
              <a:t>(po</a:t>
            </a:r>
            <a:r>
              <a:rPr sz="1350" spc="-23" dirty="0">
                <a:solidFill>
                  <a:srgbClr val="00AF50"/>
                </a:solidFill>
                <a:latin typeface="Arial"/>
                <a:cs typeface="Arial"/>
              </a:rPr>
              <a:t>i</a:t>
            </a:r>
            <a:r>
              <a:rPr sz="1350" spc="-53" dirty="0">
                <a:solidFill>
                  <a:srgbClr val="00AF50"/>
                </a:solidFill>
                <a:latin typeface="Arial"/>
                <a:cs typeface="Arial"/>
              </a:rPr>
              <a:t>n</a:t>
            </a:r>
            <a:r>
              <a:rPr sz="1350" spc="15" dirty="0">
                <a:solidFill>
                  <a:srgbClr val="00AF50"/>
                </a:solidFill>
                <a:latin typeface="Arial"/>
                <a:cs typeface="Arial"/>
              </a:rPr>
              <a:t>t)</a:t>
            </a:r>
            <a:r>
              <a:rPr sz="1350" spc="-30" dirty="0">
                <a:latin typeface="Arial"/>
                <a:cs typeface="Arial"/>
              </a:rPr>
              <a:t>}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0291" y="2648140"/>
            <a:ext cx="62198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25730">
              <a:spcBef>
                <a:spcPts val="75"/>
              </a:spcBef>
            </a:pPr>
            <a:r>
              <a:rPr sz="1350" spc="-68" dirty="0">
                <a:latin typeface="Arial"/>
                <a:cs typeface="Arial"/>
              </a:rPr>
              <a:t>1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113" dirty="0">
                <a:latin typeface="Arial"/>
                <a:cs typeface="Arial"/>
              </a:rPr>
              <a:t>s</a:t>
            </a:r>
            <a:r>
              <a:rPr sz="1350" spc="-116" dirty="0">
                <a:latin typeface="Arial"/>
                <a:cs typeface="Arial"/>
              </a:rPr>
              <a:t>e</a:t>
            </a:r>
            <a:r>
              <a:rPr sz="1350" spc="-75" dirty="0">
                <a:latin typeface="Arial"/>
                <a:cs typeface="Arial"/>
              </a:rPr>
              <a:t>c  </a:t>
            </a:r>
            <a:r>
              <a:rPr sz="1350" spc="-68" dirty="0">
                <a:latin typeface="Arial"/>
                <a:cs typeface="Arial"/>
              </a:rPr>
              <a:t>p</a:t>
            </a:r>
            <a:r>
              <a:rPr sz="1350" spc="-64" dirty="0">
                <a:latin typeface="Arial"/>
                <a:cs typeface="Arial"/>
              </a:rPr>
              <a:t>e</a:t>
            </a:r>
            <a:r>
              <a:rPr sz="1350" spc="19" dirty="0">
                <a:latin typeface="Arial"/>
                <a:cs typeface="Arial"/>
              </a:rPr>
              <a:t>r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-113" dirty="0">
                <a:latin typeface="Arial"/>
                <a:cs typeface="Arial"/>
              </a:rPr>
              <a:t>c</a:t>
            </a:r>
            <a:r>
              <a:rPr sz="1350" spc="4" dirty="0">
                <a:latin typeface="Arial"/>
                <a:cs typeface="Arial"/>
              </a:rPr>
              <a:t>l</a:t>
            </a:r>
            <a:r>
              <a:rPr sz="1350" spc="-127" dirty="0">
                <a:latin typeface="Arial"/>
                <a:cs typeface="Arial"/>
              </a:rPr>
              <a:t>as</a:t>
            </a:r>
            <a:r>
              <a:rPr sz="1350" spc="-150" dirty="0"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6486" y="794385"/>
            <a:ext cx="1280159" cy="96012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009036" y="1824990"/>
            <a:ext cx="174593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50971" marR="3810" indent="-141923">
              <a:spcBef>
                <a:spcPts val="75"/>
              </a:spcBef>
            </a:pPr>
            <a:r>
              <a:rPr sz="1350" spc="-34" dirty="0">
                <a:latin typeface="Arial"/>
                <a:cs typeface="Arial"/>
              </a:rPr>
              <a:t>{</a:t>
            </a:r>
            <a:r>
              <a:rPr sz="1350" spc="-4" dirty="0">
                <a:solidFill>
                  <a:srgbClr val="FF0000"/>
                </a:solidFill>
                <a:latin typeface="Arial"/>
                <a:cs typeface="Arial"/>
              </a:rPr>
              <a:t>mo</a:t>
            </a:r>
            <a:r>
              <a:rPr sz="1350" spc="-1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350" spc="-19" dirty="0">
                <a:solidFill>
                  <a:srgbClr val="FF0000"/>
                </a:solidFill>
                <a:latin typeface="Arial"/>
                <a:cs typeface="Arial"/>
              </a:rPr>
              <a:t>orb</a:t>
            </a:r>
            <a:r>
              <a:rPr sz="1350" spc="-1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350" spc="-113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1350" spc="-83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350" spc="-7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50" spc="-41" dirty="0">
                <a:solidFill>
                  <a:srgbClr val="FF0000"/>
                </a:solidFill>
                <a:latin typeface="Arial"/>
                <a:cs typeface="Arial"/>
              </a:rPr>
              <a:t>(pi</a:t>
            </a:r>
            <a:r>
              <a:rPr sz="1350" spc="-94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350" spc="-38" dirty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1350" spc="-5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50" spc="4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350" spc="-75" dirty="0">
                <a:solidFill>
                  <a:srgbClr val="FF0000"/>
                </a:solidFill>
                <a:latin typeface="Arial"/>
                <a:cs typeface="Arial"/>
              </a:rPr>
              <a:t>ab</a:t>
            </a:r>
            <a:r>
              <a:rPr sz="1350" spc="-7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350" spc="4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350" spc="-116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350" spc="-7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1350" spc="-41" dirty="0">
                <a:latin typeface="Arial"/>
                <a:cs typeface="Arial"/>
              </a:rPr>
              <a:t>,  </a:t>
            </a:r>
            <a:r>
              <a:rPr sz="1350" spc="-68" dirty="0">
                <a:solidFill>
                  <a:srgbClr val="00AF50"/>
                </a:solidFill>
                <a:latin typeface="Arial"/>
                <a:cs typeface="Arial"/>
              </a:rPr>
              <a:t>p</a:t>
            </a:r>
            <a:r>
              <a:rPr sz="1350" spc="-64" dirty="0">
                <a:solidFill>
                  <a:srgbClr val="00AF50"/>
                </a:solidFill>
                <a:latin typeface="Arial"/>
                <a:cs typeface="Arial"/>
              </a:rPr>
              <a:t>e</a:t>
            </a:r>
            <a:r>
              <a:rPr sz="1350" spc="-11" dirty="0">
                <a:solidFill>
                  <a:srgbClr val="00AF50"/>
                </a:solidFill>
                <a:latin typeface="Arial"/>
                <a:cs typeface="Arial"/>
              </a:rPr>
              <a:t>r</a:t>
            </a:r>
            <a:r>
              <a:rPr sz="1350" spc="-79" dirty="0">
                <a:solidFill>
                  <a:srgbClr val="00AF50"/>
                </a:solidFill>
                <a:latin typeface="Arial"/>
                <a:cs typeface="Arial"/>
              </a:rPr>
              <a:t>son</a:t>
            </a:r>
            <a:r>
              <a:rPr sz="1350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350" spc="-34" dirty="0">
                <a:solidFill>
                  <a:srgbClr val="00AF50"/>
                </a:solidFill>
                <a:latin typeface="Arial"/>
                <a:cs typeface="Arial"/>
              </a:rPr>
              <a:t>(p</a:t>
            </a:r>
            <a:r>
              <a:rPr sz="1350" spc="-23" dirty="0">
                <a:solidFill>
                  <a:srgbClr val="00AF50"/>
                </a:solidFill>
                <a:latin typeface="Arial"/>
                <a:cs typeface="Arial"/>
              </a:rPr>
              <a:t>i</a:t>
            </a:r>
            <a:r>
              <a:rPr sz="1350" spc="-131" dirty="0">
                <a:solidFill>
                  <a:srgbClr val="00AF50"/>
                </a:solidFill>
                <a:latin typeface="Arial"/>
                <a:cs typeface="Arial"/>
              </a:rPr>
              <a:t>x</a:t>
            </a:r>
            <a:r>
              <a:rPr sz="1350" spc="-38" dirty="0">
                <a:solidFill>
                  <a:srgbClr val="00AF50"/>
                </a:solidFill>
                <a:latin typeface="Arial"/>
                <a:cs typeface="Arial"/>
              </a:rPr>
              <a:t>el</a:t>
            </a:r>
            <a:r>
              <a:rPr sz="1350" spc="-64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350" spc="4" dirty="0">
                <a:solidFill>
                  <a:srgbClr val="00AF50"/>
                </a:solidFill>
                <a:latin typeface="Arial"/>
                <a:cs typeface="Arial"/>
              </a:rPr>
              <a:t>l</a:t>
            </a:r>
            <a:r>
              <a:rPr sz="1350" spc="-75" dirty="0">
                <a:solidFill>
                  <a:srgbClr val="00AF50"/>
                </a:solidFill>
                <a:latin typeface="Arial"/>
                <a:cs typeface="Arial"/>
              </a:rPr>
              <a:t>ab</a:t>
            </a:r>
            <a:r>
              <a:rPr sz="1350" spc="-71" dirty="0">
                <a:solidFill>
                  <a:srgbClr val="00AF50"/>
                </a:solidFill>
                <a:latin typeface="Arial"/>
                <a:cs typeface="Arial"/>
              </a:rPr>
              <a:t>e</a:t>
            </a:r>
            <a:r>
              <a:rPr sz="1350" spc="4" dirty="0">
                <a:solidFill>
                  <a:srgbClr val="00AF50"/>
                </a:solidFill>
                <a:latin typeface="Arial"/>
                <a:cs typeface="Arial"/>
              </a:rPr>
              <a:t>l</a:t>
            </a:r>
            <a:r>
              <a:rPr sz="1350" spc="-116" dirty="0">
                <a:solidFill>
                  <a:srgbClr val="00AF50"/>
                </a:solidFill>
                <a:latin typeface="Arial"/>
                <a:cs typeface="Arial"/>
              </a:rPr>
              <a:t>s</a:t>
            </a:r>
            <a:r>
              <a:rPr sz="1350" spc="-71" dirty="0">
                <a:solidFill>
                  <a:srgbClr val="00AF50"/>
                </a:solidFill>
                <a:latin typeface="Arial"/>
                <a:cs typeface="Arial"/>
              </a:rPr>
              <a:t>)</a:t>
            </a:r>
            <a:r>
              <a:rPr sz="1350" spc="-30" dirty="0">
                <a:latin typeface="Arial"/>
                <a:cs typeface="Arial"/>
              </a:rPr>
              <a:t>}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44520" y="2648140"/>
            <a:ext cx="8734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09074">
              <a:spcBef>
                <a:spcPts val="75"/>
              </a:spcBef>
            </a:pPr>
            <a:r>
              <a:rPr sz="1350" spc="-68" dirty="0">
                <a:latin typeface="Arial"/>
                <a:cs typeface="Arial"/>
              </a:rPr>
              <a:t>78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113" dirty="0">
                <a:latin typeface="Arial"/>
                <a:cs typeface="Arial"/>
              </a:rPr>
              <a:t>s</a:t>
            </a:r>
            <a:r>
              <a:rPr sz="1350" spc="-116" dirty="0">
                <a:latin typeface="Arial"/>
                <a:cs typeface="Arial"/>
              </a:rPr>
              <a:t>e</a:t>
            </a:r>
            <a:r>
              <a:rPr sz="1350" spc="-75" dirty="0">
                <a:latin typeface="Arial"/>
                <a:cs typeface="Arial"/>
              </a:rPr>
              <a:t>c  </a:t>
            </a:r>
            <a:r>
              <a:rPr sz="1350" spc="-68" dirty="0">
                <a:latin typeface="Arial"/>
                <a:cs typeface="Arial"/>
              </a:rPr>
              <a:t>p</a:t>
            </a:r>
            <a:r>
              <a:rPr sz="1350" spc="-64" dirty="0">
                <a:latin typeface="Arial"/>
                <a:cs typeface="Arial"/>
              </a:rPr>
              <a:t>e</a:t>
            </a:r>
            <a:r>
              <a:rPr sz="1350" spc="19" dirty="0">
                <a:latin typeface="Arial"/>
                <a:cs typeface="Arial"/>
              </a:rPr>
              <a:t>r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4" dirty="0">
                <a:latin typeface="Arial"/>
                <a:cs typeface="Arial"/>
              </a:rPr>
              <a:t>i</a:t>
            </a:r>
            <a:r>
              <a:rPr sz="1350" spc="-105" dirty="0">
                <a:latin typeface="Arial"/>
                <a:cs typeface="Arial"/>
              </a:rPr>
              <a:t>ns</a:t>
            </a:r>
            <a:r>
              <a:rPr sz="1350" spc="53" dirty="0">
                <a:latin typeface="Arial"/>
                <a:cs typeface="Arial"/>
              </a:rPr>
              <a:t>t</a:t>
            </a:r>
            <a:r>
              <a:rPr sz="1350" spc="-83" dirty="0">
                <a:latin typeface="Arial"/>
                <a:cs typeface="Arial"/>
              </a:rPr>
              <a:t>ance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79975" y="794385"/>
            <a:ext cx="1280160" cy="960120"/>
            <a:chOff x="4315967" y="1059180"/>
            <a:chExt cx="1706880" cy="128016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5967" y="1059180"/>
              <a:ext cx="1706880" cy="12801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12613" y="1472946"/>
              <a:ext cx="786765" cy="596265"/>
            </a:xfrm>
            <a:custGeom>
              <a:avLst/>
              <a:gdLst/>
              <a:ahLst/>
              <a:cxnLst/>
              <a:rect l="l" t="t" r="r" b="b"/>
              <a:pathLst>
                <a:path w="786764" h="596264">
                  <a:moveTo>
                    <a:pt x="0" y="595884"/>
                  </a:moveTo>
                  <a:lnTo>
                    <a:pt x="786384" y="595884"/>
                  </a:lnTo>
                  <a:lnTo>
                    <a:pt x="786384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3677" y="1283970"/>
              <a:ext cx="524510" cy="596265"/>
            </a:xfrm>
            <a:custGeom>
              <a:avLst/>
              <a:gdLst/>
              <a:ahLst/>
              <a:cxnLst/>
              <a:rect l="l" t="t" r="r" b="b"/>
              <a:pathLst>
                <a:path w="524510" h="596264">
                  <a:moveTo>
                    <a:pt x="0" y="595884"/>
                  </a:moveTo>
                  <a:lnTo>
                    <a:pt x="524255" y="595884"/>
                  </a:lnTo>
                  <a:lnTo>
                    <a:pt x="524255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25908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315588" y="1824990"/>
            <a:ext cx="137207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50019" marR="3810" indent="-140970">
              <a:spcBef>
                <a:spcPts val="75"/>
              </a:spcBef>
            </a:pPr>
            <a:r>
              <a:rPr sz="1350" spc="-34" dirty="0">
                <a:latin typeface="Arial"/>
                <a:cs typeface="Arial"/>
              </a:rPr>
              <a:t>{</a:t>
            </a:r>
            <a:r>
              <a:rPr sz="1350" spc="-45" dirty="0">
                <a:solidFill>
                  <a:srgbClr val="FF0000"/>
                </a:solidFill>
                <a:latin typeface="Arial"/>
                <a:cs typeface="Arial"/>
              </a:rPr>
              <a:t>mo</a:t>
            </a:r>
            <a:r>
              <a:rPr sz="1350" spc="64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350" spc="-26" dirty="0">
                <a:solidFill>
                  <a:srgbClr val="FF0000"/>
                </a:solidFill>
                <a:latin typeface="Arial"/>
                <a:cs typeface="Arial"/>
              </a:rPr>
              <a:t>orbi</a:t>
            </a:r>
            <a:r>
              <a:rPr sz="1350" spc="-79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1350" spc="-83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350" spc="-7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FF0000"/>
                </a:solidFill>
                <a:latin typeface="Arial"/>
                <a:cs typeface="Arial"/>
              </a:rPr>
              <a:t>(b</a:t>
            </a:r>
            <a:r>
              <a:rPr sz="1350" spc="-38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1350" spc="-4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350" spc="-68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350" spc="-71" dirty="0">
                <a:solidFill>
                  <a:srgbClr val="FF0000"/>
                </a:solidFill>
                <a:latin typeface="Arial"/>
                <a:cs typeface="Arial"/>
              </a:rPr>
              <a:t>x)</a:t>
            </a:r>
            <a:r>
              <a:rPr sz="1350" spc="-41" dirty="0">
                <a:latin typeface="Arial"/>
                <a:cs typeface="Arial"/>
              </a:rPr>
              <a:t>,  </a:t>
            </a:r>
            <a:r>
              <a:rPr sz="1350" spc="-68" dirty="0">
                <a:solidFill>
                  <a:srgbClr val="00AF50"/>
                </a:solidFill>
                <a:latin typeface="Arial"/>
                <a:cs typeface="Arial"/>
              </a:rPr>
              <a:t>p</a:t>
            </a:r>
            <a:r>
              <a:rPr sz="1350" spc="-64" dirty="0">
                <a:solidFill>
                  <a:srgbClr val="00AF50"/>
                </a:solidFill>
                <a:latin typeface="Arial"/>
                <a:cs typeface="Arial"/>
              </a:rPr>
              <a:t>e</a:t>
            </a:r>
            <a:r>
              <a:rPr sz="1350" spc="-11" dirty="0">
                <a:solidFill>
                  <a:srgbClr val="00AF50"/>
                </a:solidFill>
                <a:latin typeface="Arial"/>
                <a:cs typeface="Arial"/>
              </a:rPr>
              <a:t>r</a:t>
            </a:r>
            <a:r>
              <a:rPr sz="1350" spc="-79" dirty="0">
                <a:solidFill>
                  <a:srgbClr val="00AF50"/>
                </a:solidFill>
                <a:latin typeface="Arial"/>
                <a:cs typeface="Arial"/>
              </a:rPr>
              <a:t>son</a:t>
            </a:r>
            <a:r>
              <a:rPr sz="1350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350" spc="-38" dirty="0">
                <a:solidFill>
                  <a:srgbClr val="00AF50"/>
                </a:solidFill>
                <a:latin typeface="Arial"/>
                <a:cs typeface="Arial"/>
              </a:rPr>
              <a:t>(</a:t>
            </a:r>
            <a:r>
              <a:rPr sz="1350" spc="-53" dirty="0">
                <a:solidFill>
                  <a:srgbClr val="00AF50"/>
                </a:solidFill>
                <a:latin typeface="Arial"/>
                <a:cs typeface="Arial"/>
              </a:rPr>
              <a:t>b</a:t>
            </a:r>
            <a:r>
              <a:rPr sz="1350" spc="-38" dirty="0">
                <a:solidFill>
                  <a:srgbClr val="00AF50"/>
                </a:solidFill>
                <a:latin typeface="Arial"/>
                <a:cs typeface="Arial"/>
              </a:rPr>
              <a:t>-</a:t>
            </a:r>
            <a:r>
              <a:rPr sz="1350" spc="-45" dirty="0">
                <a:solidFill>
                  <a:srgbClr val="00AF50"/>
                </a:solidFill>
                <a:latin typeface="Arial"/>
                <a:cs typeface="Arial"/>
              </a:rPr>
              <a:t>b</a:t>
            </a:r>
            <a:r>
              <a:rPr sz="1350" spc="-68" dirty="0">
                <a:solidFill>
                  <a:srgbClr val="00AF50"/>
                </a:solidFill>
                <a:latin typeface="Arial"/>
                <a:cs typeface="Arial"/>
              </a:rPr>
              <a:t>o</a:t>
            </a:r>
            <a:r>
              <a:rPr sz="1350" spc="-71" dirty="0">
                <a:solidFill>
                  <a:srgbClr val="00AF50"/>
                </a:solidFill>
                <a:latin typeface="Arial"/>
                <a:cs typeface="Arial"/>
              </a:rPr>
              <a:t>x)</a:t>
            </a:r>
            <a:r>
              <a:rPr sz="1350" spc="-30" dirty="0">
                <a:latin typeface="Arial"/>
                <a:cs typeface="Arial"/>
              </a:rPr>
              <a:t>}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64951" y="2648140"/>
            <a:ext cx="8734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07645">
              <a:spcBef>
                <a:spcPts val="75"/>
              </a:spcBef>
            </a:pPr>
            <a:r>
              <a:rPr sz="1350" spc="-68" dirty="0">
                <a:latin typeface="Arial"/>
                <a:cs typeface="Arial"/>
              </a:rPr>
              <a:t>10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113" dirty="0">
                <a:latin typeface="Arial"/>
                <a:cs typeface="Arial"/>
              </a:rPr>
              <a:t>s</a:t>
            </a:r>
            <a:r>
              <a:rPr sz="1350" spc="-116" dirty="0">
                <a:latin typeface="Arial"/>
                <a:cs typeface="Arial"/>
              </a:rPr>
              <a:t>e</a:t>
            </a:r>
            <a:r>
              <a:rPr sz="1350" spc="-75" dirty="0">
                <a:latin typeface="Arial"/>
                <a:cs typeface="Arial"/>
              </a:rPr>
              <a:t>c  </a:t>
            </a:r>
            <a:r>
              <a:rPr sz="1350" spc="-68" dirty="0">
                <a:latin typeface="Arial"/>
                <a:cs typeface="Arial"/>
              </a:rPr>
              <a:t>p</a:t>
            </a:r>
            <a:r>
              <a:rPr sz="1350" spc="-64" dirty="0">
                <a:latin typeface="Arial"/>
                <a:cs typeface="Arial"/>
              </a:rPr>
              <a:t>e</a:t>
            </a:r>
            <a:r>
              <a:rPr sz="1350" spc="19" dirty="0">
                <a:latin typeface="Arial"/>
                <a:cs typeface="Arial"/>
              </a:rPr>
              <a:t>r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4" dirty="0">
                <a:latin typeface="Arial"/>
                <a:cs typeface="Arial"/>
              </a:rPr>
              <a:t>i</a:t>
            </a:r>
            <a:r>
              <a:rPr sz="1350" spc="-105" dirty="0">
                <a:latin typeface="Arial"/>
                <a:cs typeface="Arial"/>
              </a:rPr>
              <a:t>ns</a:t>
            </a:r>
            <a:r>
              <a:rPr sz="1350" spc="53" dirty="0">
                <a:latin typeface="Arial"/>
                <a:cs typeface="Arial"/>
              </a:rPr>
              <a:t>t</a:t>
            </a:r>
            <a:r>
              <a:rPr sz="1350" spc="-83" dirty="0">
                <a:latin typeface="Arial"/>
                <a:cs typeface="Arial"/>
              </a:rPr>
              <a:t>ance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7028" y="4114800"/>
            <a:ext cx="6344793" cy="88582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367029" y="4114801"/>
            <a:ext cx="6345079" cy="5440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3818" rIns="0" bIns="0" rtlCol="0">
            <a:spAutoFit/>
          </a:bodyPr>
          <a:lstStyle/>
          <a:p>
            <a:pPr algn="ctr">
              <a:spcBef>
                <a:spcPts val="503"/>
              </a:spcBef>
            </a:pPr>
            <a:r>
              <a:rPr sz="1350" b="1" spc="-98" dirty="0">
                <a:latin typeface="Arial"/>
                <a:cs typeface="Arial"/>
              </a:rPr>
              <a:t>W</a:t>
            </a:r>
            <a:r>
              <a:rPr sz="1350" b="1" spc="-71" dirty="0">
                <a:latin typeface="Arial"/>
                <a:cs typeface="Arial"/>
              </a:rPr>
              <a:t>e</a:t>
            </a:r>
            <a:r>
              <a:rPr sz="1350" b="1" spc="-94" dirty="0">
                <a:latin typeface="Arial"/>
                <a:cs typeface="Arial"/>
              </a:rPr>
              <a:t>ak</a:t>
            </a:r>
            <a:r>
              <a:rPr sz="1350" b="1" spc="-79" dirty="0">
                <a:latin typeface="Arial"/>
                <a:cs typeface="Arial"/>
              </a:rPr>
              <a:t> </a:t>
            </a:r>
            <a:r>
              <a:rPr sz="1350" b="1" spc="-150" dirty="0">
                <a:latin typeface="Arial"/>
                <a:cs typeface="Arial"/>
              </a:rPr>
              <a:t>s</a:t>
            </a:r>
            <a:r>
              <a:rPr sz="1350" b="1" spc="-161" dirty="0">
                <a:latin typeface="Arial"/>
                <a:cs typeface="Arial"/>
              </a:rPr>
              <a:t>u</a:t>
            </a:r>
            <a:r>
              <a:rPr sz="1350" b="1" spc="-101" dirty="0">
                <a:latin typeface="Arial"/>
                <a:cs typeface="Arial"/>
              </a:rPr>
              <a:t>p</a:t>
            </a:r>
            <a:r>
              <a:rPr sz="1350" b="1" spc="-71" dirty="0">
                <a:latin typeface="Arial"/>
                <a:cs typeface="Arial"/>
              </a:rPr>
              <a:t>e</a:t>
            </a:r>
            <a:r>
              <a:rPr sz="1350" b="1" spc="-45" dirty="0">
                <a:latin typeface="Arial"/>
                <a:cs typeface="Arial"/>
              </a:rPr>
              <a:t>r</a:t>
            </a:r>
            <a:r>
              <a:rPr sz="1350" b="1" spc="-116" dirty="0">
                <a:latin typeface="Arial"/>
                <a:cs typeface="Arial"/>
              </a:rPr>
              <a:t>vi</a:t>
            </a:r>
            <a:r>
              <a:rPr sz="1350" b="1" spc="-158" dirty="0">
                <a:latin typeface="Arial"/>
                <a:cs typeface="Arial"/>
              </a:rPr>
              <a:t>s</a:t>
            </a:r>
            <a:r>
              <a:rPr sz="1350" b="1" spc="-45" dirty="0">
                <a:latin typeface="Arial"/>
                <a:cs typeface="Arial"/>
              </a:rPr>
              <a:t>i</a:t>
            </a:r>
            <a:r>
              <a:rPr sz="1350" b="1" spc="-109" dirty="0">
                <a:latin typeface="Arial"/>
                <a:cs typeface="Arial"/>
              </a:rPr>
              <a:t>o</a:t>
            </a:r>
            <a:r>
              <a:rPr sz="1350" b="1" spc="-101" dirty="0">
                <a:latin typeface="Arial"/>
                <a:cs typeface="Arial"/>
              </a:rPr>
              <a:t>n</a:t>
            </a:r>
            <a:endParaRPr sz="1350">
              <a:latin typeface="Arial"/>
              <a:cs typeface="Arial"/>
            </a:endParaRPr>
          </a:p>
          <a:p>
            <a:pPr algn="ctr">
              <a:spcBef>
                <a:spcPts val="488"/>
              </a:spcBef>
            </a:pPr>
            <a:r>
              <a:rPr sz="1350" b="1" spc="-109" dirty="0">
                <a:latin typeface="Arial"/>
                <a:cs typeface="Arial"/>
              </a:rPr>
              <a:t>Lower</a:t>
            </a:r>
            <a:r>
              <a:rPr sz="1350" b="1" spc="-86" dirty="0">
                <a:latin typeface="Arial"/>
                <a:cs typeface="Arial"/>
              </a:rPr>
              <a:t> </a:t>
            </a:r>
            <a:r>
              <a:rPr sz="1350" b="1" spc="-98" dirty="0">
                <a:latin typeface="Arial"/>
                <a:cs typeface="Arial"/>
              </a:rPr>
              <a:t>degree</a:t>
            </a:r>
            <a:r>
              <a:rPr sz="1350" b="1" spc="-90" dirty="0">
                <a:latin typeface="Arial"/>
                <a:cs typeface="Arial"/>
              </a:rPr>
              <a:t> </a:t>
            </a:r>
            <a:r>
              <a:rPr sz="1350" b="1" spc="-60" dirty="0">
                <a:latin typeface="Arial"/>
                <a:cs typeface="Arial"/>
              </a:rPr>
              <a:t>(or</a:t>
            </a:r>
            <a:r>
              <a:rPr sz="1350" b="1" spc="-68" dirty="0">
                <a:latin typeface="Arial"/>
                <a:cs typeface="Arial"/>
              </a:rPr>
              <a:t> </a:t>
            </a:r>
            <a:r>
              <a:rPr sz="1350" b="1" spc="-90" dirty="0">
                <a:latin typeface="Arial"/>
                <a:cs typeface="Arial"/>
              </a:rPr>
              <a:t>cheaper)</a:t>
            </a:r>
            <a:r>
              <a:rPr sz="1350" b="1" spc="-98" dirty="0">
                <a:latin typeface="Arial"/>
                <a:cs typeface="Arial"/>
              </a:rPr>
              <a:t> </a:t>
            </a:r>
            <a:r>
              <a:rPr sz="1350" b="1" spc="-71" dirty="0">
                <a:latin typeface="Arial"/>
                <a:cs typeface="Arial"/>
              </a:rPr>
              <a:t>annotation</a:t>
            </a:r>
            <a:r>
              <a:rPr sz="1350" b="1" spc="-98" dirty="0">
                <a:latin typeface="Arial"/>
                <a:cs typeface="Arial"/>
              </a:rPr>
              <a:t> </a:t>
            </a:r>
            <a:r>
              <a:rPr sz="1350" b="1" spc="-41" dirty="0">
                <a:latin typeface="Arial"/>
                <a:cs typeface="Arial"/>
              </a:rPr>
              <a:t>at</a:t>
            </a:r>
            <a:r>
              <a:rPr sz="1350" b="1" spc="-68" dirty="0">
                <a:latin typeface="Arial"/>
                <a:cs typeface="Arial"/>
              </a:rPr>
              <a:t> </a:t>
            </a:r>
            <a:r>
              <a:rPr sz="1350" b="1" spc="-60" dirty="0">
                <a:latin typeface="Arial"/>
                <a:cs typeface="Arial"/>
              </a:rPr>
              <a:t>train</a:t>
            </a:r>
            <a:r>
              <a:rPr sz="1350" b="1" spc="-75" dirty="0">
                <a:latin typeface="Arial"/>
                <a:cs typeface="Arial"/>
              </a:rPr>
              <a:t> </a:t>
            </a:r>
            <a:r>
              <a:rPr sz="1350" b="1" spc="-49" dirty="0">
                <a:latin typeface="Arial"/>
                <a:cs typeface="Arial"/>
              </a:rPr>
              <a:t>time</a:t>
            </a:r>
            <a:r>
              <a:rPr sz="1350" b="1" spc="-75" dirty="0">
                <a:latin typeface="Arial"/>
                <a:cs typeface="Arial"/>
              </a:rPr>
              <a:t> </a:t>
            </a:r>
            <a:r>
              <a:rPr sz="1350" b="1" spc="-68" dirty="0">
                <a:latin typeface="Arial"/>
                <a:cs typeface="Arial"/>
              </a:rPr>
              <a:t>than</a:t>
            </a:r>
            <a:r>
              <a:rPr sz="1350" b="1" spc="-71" dirty="0">
                <a:latin typeface="Arial"/>
                <a:cs typeface="Arial"/>
              </a:rPr>
              <a:t> </a:t>
            </a:r>
            <a:r>
              <a:rPr sz="1350" b="1" spc="-53" dirty="0">
                <a:latin typeface="Arial"/>
                <a:cs typeface="Arial"/>
              </a:rPr>
              <a:t>the</a:t>
            </a:r>
            <a:r>
              <a:rPr sz="1350" b="1" spc="-83" dirty="0">
                <a:latin typeface="Arial"/>
                <a:cs typeface="Arial"/>
              </a:rPr>
              <a:t> </a:t>
            </a:r>
            <a:r>
              <a:rPr sz="1350" b="1" spc="-79" dirty="0">
                <a:latin typeface="Arial"/>
                <a:cs typeface="Arial"/>
              </a:rPr>
              <a:t>required</a:t>
            </a:r>
            <a:r>
              <a:rPr sz="1350" b="1" spc="-68" dirty="0">
                <a:latin typeface="Arial"/>
                <a:cs typeface="Arial"/>
              </a:rPr>
              <a:t> </a:t>
            </a:r>
            <a:r>
              <a:rPr sz="1350" b="1" spc="-64" dirty="0">
                <a:latin typeface="Arial"/>
                <a:cs typeface="Arial"/>
              </a:rPr>
              <a:t>output</a:t>
            </a:r>
            <a:r>
              <a:rPr sz="1350" b="1" spc="-90" dirty="0">
                <a:latin typeface="Arial"/>
                <a:cs typeface="Arial"/>
              </a:rPr>
              <a:t> </a:t>
            </a:r>
            <a:r>
              <a:rPr sz="1350" b="1" spc="-41" dirty="0">
                <a:latin typeface="Arial"/>
                <a:cs typeface="Arial"/>
              </a:rPr>
              <a:t>at</a:t>
            </a:r>
            <a:r>
              <a:rPr sz="1350" b="1" spc="-68" dirty="0">
                <a:latin typeface="Arial"/>
                <a:cs typeface="Arial"/>
              </a:rPr>
              <a:t> </a:t>
            </a:r>
            <a:r>
              <a:rPr sz="1350" b="1" spc="-71" dirty="0">
                <a:latin typeface="Arial"/>
                <a:cs typeface="Arial"/>
              </a:rPr>
              <a:t>test</a:t>
            </a:r>
            <a:r>
              <a:rPr sz="1350" b="1" spc="-68" dirty="0">
                <a:latin typeface="Arial"/>
                <a:cs typeface="Arial"/>
              </a:rPr>
              <a:t> </a:t>
            </a:r>
            <a:r>
              <a:rPr sz="1350" b="1" spc="-49" dirty="0">
                <a:latin typeface="Arial"/>
                <a:cs typeface="Arial"/>
              </a:rPr>
              <a:t>time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808350" y="794385"/>
            <a:ext cx="1280160" cy="960120"/>
            <a:chOff x="2220467" y="1059180"/>
            <a:chExt cx="1706880" cy="128016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0467" y="1059180"/>
              <a:ext cx="1706880" cy="12801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8271" y="1498053"/>
              <a:ext cx="626427" cy="6186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8395" y="1728216"/>
              <a:ext cx="175260" cy="1676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5307" y="1197825"/>
              <a:ext cx="626427" cy="6186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5431" y="1427988"/>
              <a:ext cx="175259" cy="16764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011424" y="2648140"/>
            <a:ext cx="8734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86214">
              <a:spcBef>
                <a:spcPts val="75"/>
              </a:spcBef>
            </a:pPr>
            <a:r>
              <a:rPr sz="1350" spc="-56" dirty="0">
                <a:latin typeface="Arial"/>
                <a:cs typeface="Arial"/>
              </a:rPr>
              <a:t>2.4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146" dirty="0">
                <a:latin typeface="Arial"/>
                <a:cs typeface="Arial"/>
              </a:rPr>
              <a:t>s</a:t>
            </a:r>
            <a:r>
              <a:rPr sz="1350" spc="-71" dirty="0">
                <a:latin typeface="Arial"/>
                <a:cs typeface="Arial"/>
              </a:rPr>
              <a:t>ec  </a:t>
            </a:r>
            <a:r>
              <a:rPr sz="1350" spc="-68" dirty="0">
                <a:latin typeface="Arial"/>
                <a:cs typeface="Arial"/>
              </a:rPr>
              <a:t>p</a:t>
            </a:r>
            <a:r>
              <a:rPr sz="1350" spc="-64" dirty="0">
                <a:latin typeface="Arial"/>
                <a:cs typeface="Arial"/>
              </a:rPr>
              <a:t>e</a:t>
            </a:r>
            <a:r>
              <a:rPr sz="1350" spc="19" dirty="0">
                <a:latin typeface="Arial"/>
                <a:cs typeface="Arial"/>
              </a:rPr>
              <a:t>r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4" dirty="0">
                <a:latin typeface="Arial"/>
                <a:cs typeface="Arial"/>
              </a:rPr>
              <a:t>i</a:t>
            </a:r>
            <a:r>
              <a:rPr sz="1350" spc="-105" dirty="0">
                <a:latin typeface="Arial"/>
                <a:cs typeface="Arial"/>
              </a:rPr>
              <a:t>ns</a:t>
            </a:r>
            <a:r>
              <a:rPr sz="1350" spc="53" dirty="0">
                <a:latin typeface="Arial"/>
                <a:cs typeface="Arial"/>
              </a:rPr>
              <a:t>t</a:t>
            </a:r>
            <a:r>
              <a:rPr sz="1350" spc="-83" dirty="0">
                <a:latin typeface="Arial"/>
                <a:cs typeface="Arial"/>
              </a:rPr>
              <a:t>ance</a:t>
            </a:r>
            <a:endParaRPr sz="1350">
              <a:latin typeface="Arial"/>
              <a:cs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897806-1DF1-9F4E-9CBE-170A950533DD}"/>
              </a:ext>
            </a:extLst>
          </p:cNvPr>
          <p:cNvSpPr/>
          <p:nvPr/>
        </p:nvSpPr>
        <p:spPr>
          <a:xfrm>
            <a:off x="487682" y="248363"/>
            <a:ext cx="4438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Small labeled data  -&gt; </a:t>
            </a:r>
            <a:r>
              <a:rPr lang="en-US" altLang="zh-CN" dirty="0"/>
              <a:t>W</a:t>
            </a:r>
            <a:r>
              <a:rPr lang="en-US" dirty="0"/>
              <a:t>eakly labeled data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20266" y="608721"/>
            <a:ext cx="5151596" cy="3709988"/>
            <a:chOff x="1303019" y="811628"/>
            <a:chExt cx="6868795" cy="4946650"/>
          </a:xfrm>
        </p:grpSpPr>
        <p:sp>
          <p:nvSpPr>
            <p:cNvPr id="3" name="object 3"/>
            <p:cNvSpPr/>
            <p:nvPr/>
          </p:nvSpPr>
          <p:spPr>
            <a:xfrm>
              <a:off x="1820221" y="811628"/>
              <a:ext cx="4001135" cy="3279140"/>
            </a:xfrm>
            <a:custGeom>
              <a:avLst/>
              <a:gdLst/>
              <a:ahLst/>
              <a:cxnLst/>
              <a:rect l="l" t="t" r="r" b="b"/>
              <a:pathLst>
                <a:path w="4001135" h="3279140">
                  <a:moveTo>
                    <a:pt x="3472776" y="0"/>
                  </a:moveTo>
                  <a:lnTo>
                    <a:pt x="3399618" y="1750"/>
                  </a:lnTo>
                  <a:lnTo>
                    <a:pt x="3322831" y="7996"/>
                  </a:lnTo>
                  <a:lnTo>
                    <a:pt x="3283139" y="12787"/>
                  </a:lnTo>
                  <a:lnTo>
                    <a:pt x="3242613" y="18679"/>
                  </a:lnTo>
                  <a:lnTo>
                    <a:pt x="3201279" y="25667"/>
                  </a:lnTo>
                  <a:lnTo>
                    <a:pt x="3159163" y="33742"/>
                  </a:lnTo>
                  <a:lnTo>
                    <a:pt x="3116288" y="42897"/>
                  </a:lnTo>
                  <a:lnTo>
                    <a:pt x="3072679" y="53125"/>
                  </a:lnTo>
                  <a:lnTo>
                    <a:pt x="3028363" y="64418"/>
                  </a:lnTo>
                  <a:lnTo>
                    <a:pt x="2983362" y="76770"/>
                  </a:lnTo>
                  <a:lnTo>
                    <a:pt x="2937703" y="90173"/>
                  </a:lnTo>
                  <a:lnTo>
                    <a:pt x="2891410" y="104619"/>
                  </a:lnTo>
                  <a:lnTo>
                    <a:pt x="2844508" y="120101"/>
                  </a:lnTo>
                  <a:lnTo>
                    <a:pt x="2797021" y="136612"/>
                  </a:lnTo>
                  <a:lnTo>
                    <a:pt x="2748976" y="154145"/>
                  </a:lnTo>
                  <a:lnTo>
                    <a:pt x="2700396" y="172693"/>
                  </a:lnTo>
                  <a:lnTo>
                    <a:pt x="2651307" y="192247"/>
                  </a:lnTo>
                  <a:lnTo>
                    <a:pt x="2601733" y="212801"/>
                  </a:lnTo>
                  <a:lnTo>
                    <a:pt x="2551699" y="234347"/>
                  </a:lnTo>
                  <a:lnTo>
                    <a:pt x="2501231" y="256879"/>
                  </a:lnTo>
                  <a:lnTo>
                    <a:pt x="2450352" y="280388"/>
                  </a:lnTo>
                  <a:lnTo>
                    <a:pt x="2399089" y="304868"/>
                  </a:lnTo>
                  <a:lnTo>
                    <a:pt x="2347465" y="330311"/>
                  </a:lnTo>
                  <a:lnTo>
                    <a:pt x="2295506" y="356710"/>
                  </a:lnTo>
                  <a:lnTo>
                    <a:pt x="2243236" y="384057"/>
                  </a:lnTo>
                  <a:lnTo>
                    <a:pt x="2190681" y="412346"/>
                  </a:lnTo>
                  <a:lnTo>
                    <a:pt x="2137865" y="441569"/>
                  </a:lnTo>
                  <a:lnTo>
                    <a:pt x="2084813" y="471718"/>
                  </a:lnTo>
                  <a:lnTo>
                    <a:pt x="2031550" y="502786"/>
                  </a:lnTo>
                  <a:lnTo>
                    <a:pt x="1978102" y="534767"/>
                  </a:lnTo>
                  <a:lnTo>
                    <a:pt x="1924492" y="567652"/>
                  </a:lnTo>
                  <a:lnTo>
                    <a:pt x="1870745" y="601435"/>
                  </a:lnTo>
                  <a:lnTo>
                    <a:pt x="1816887" y="636108"/>
                  </a:lnTo>
                  <a:lnTo>
                    <a:pt x="1762943" y="671663"/>
                  </a:lnTo>
                  <a:lnTo>
                    <a:pt x="1708937" y="708094"/>
                  </a:lnTo>
                  <a:lnTo>
                    <a:pt x="1654894" y="745393"/>
                  </a:lnTo>
                  <a:lnTo>
                    <a:pt x="1600839" y="783553"/>
                  </a:lnTo>
                  <a:lnTo>
                    <a:pt x="1546797" y="822567"/>
                  </a:lnTo>
                  <a:lnTo>
                    <a:pt x="1492793" y="862427"/>
                  </a:lnTo>
                  <a:lnTo>
                    <a:pt x="1438852" y="903125"/>
                  </a:lnTo>
                  <a:lnTo>
                    <a:pt x="1385335" y="944396"/>
                  </a:lnTo>
                  <a:lnTo>
                    <a:pt x="1332612" y="985948"/>
                  </a:lnTo>
                  <a:lnTo>
                    <a:pt x="1280696" y="1027761"/>
                  </a:lnTo>
                  <a:lnTo>
                    <a:pt x="1229600" y="1069811"/>
                  </a:lnTo>
                  <a:lnTo>
                    <a:pt x="1179338" y="1112078"/>
                  </a:lnTo>
                  <a:lnTo>
                    <a:pt x="1129923" y="1154538"/>
                  </a:lnTo>
                  <a:lnTo>
                    <a:pt x="1081370" y="1197169"/>
                  </a:lnTo>
                  <a:lnTo>
                    <a:pt x="1033691" y="1239951"/>
                  </a:lnTo>
                  <a:lnTo>
                    <a:pt x="986901" y="1282860"/>
                  </a:lnTo>
                  <a:lnTo>
                    <a:pt x="941013" y="1325874"/>
                  </a:lnTo>
                  <a:lnTo>
                    <a:pt x="896040" y="1368972"/>
                  </a:lnTo>
                  <a:lnTo>
                    <a:pt x="851997" y="1412132"/>
                  </a:lnTo>
                  <a:lnTo>
                    <a:pt x="808896" y="1455331"/>
                  </a:lnTo>
                  <a:lnTo>
                    <a:pt x="766752" y="1498547"/>
                  </a:lnTo>
                  <a:lnTo>
                    <a:pt x="725578" y="1541759"/>
                  </a:lnTo>
                  <a:lnTo>
                    <a:pt x="685387" y="1584944"/>
                  </a:lnTo>
                  <a:lnTo>
                    <a:pt x="646194" y="1628080"/>
                  </a:lnTo>
                  <a:lnTo>
                    <a:pt x="608012" y="1671146"/>
                  </a:lnTo>
                  <a:lnTo>
                    <a:pt x="570854" y="1714118"/>
                  </a:lnTo>
                  <a:lnTo>
                    <a:pt x="534734" y="1756975"/>
                  </a:lnTo>
                  <a:lnTo>
                    <a:pt x="499666" y="1799696"/>
                  </a:lnTo>
                  <a:lnTo>
                    <a:pt x="465663" y="1842257"/>
                  </a:lnTo>
                  <a:lnTo>
                    <a:pt x="432739" y="1884637"/>
                  </a:lnTo>
                  <a:lnTo>
                    <a:pt x="400908" y="1926814"/>
                  </a:lnTo>
                  <a:lnTo>
                    <a:pt x="370183" y="1968766"/>
                  </a:lnTo>
                  <a:lnTo>
                    <a:pt x="340577" y="2010471"/>
                  </a:lnTo>
                  <a:lnTo>
                    <a:pt x="312105" y="2051906"/>
                  </a:lnTo>
                  <a:lnTo>
                    <a:pt x="284780" y="2093050"/>
                  </a:lnTo>
                  <a:lnTo>
                    <a:pt x="258615" y="2133880"/>
                  </a:lnTo>
                  <a:lnTo>
                    <a:pt x="233625" y="2174375"/>
                  </a:lnTo>
                  <a:lnTo>
                    <a:pt x="209822" y="2214512"/>
                  </a:lnTo>
                  <a:lnTo>
                    <a:pt x="187221" y="2254270"/>
                  </a:lnTo>
                  <a:lnTo>
                    <a:pt x="165835" y="2293626"/>
                  </a:lnTo>
                  <a:lnTo>
                    <a:pt x="145677" y="2332558"/>
                  </a:lnTo>
                  <a:lnTo>
                    <a:pt x="126761" y="2371045"/>
                  </a:lnTo>
                  <a:lnTo>
                    <a:pt x="109102" y="2409064"/>
                  </a:lnTo>
                  <a:lnTo>
                    <a:pt x="92712" y="2446592"/>
                  </a:lnTo>
                  <a:lnTo>
                    <a:pt x="77605" y="2483609"/>
                  </a:lnTo>
                  <a:lnTo>
                    <a:pt x="63794" y="2520092"/>
                  </a:lnTo>
                  <a:lnTo>
                    <a:pt x="40118" y="2591368"/>
                  </a:lnTo>
                  <a:lnTo>
                    <a:pt x="21791" y="2660244"/>
                  </a:lnTo>
                  <a:lnTo>
                    <a:pt x="8923" y="2726542"/>
                  </a:lnTo>
                  <a:lnTo>
                    <a:pt x="1623" y="2790087"/>
                  </a:lnTo>
                  <a:lnTo>
                    <a:pt x="0" y="2850702"/>
                  </a:lnTo>
                  <a:lnTo>
                    <a:pt x="1350" y="2879855"/>
                  </a:lnTo>
                  <a:lnTo>
                    <a:pt x="8446" y="2935745"/>
                  </a:lnTo>
                  <a:lnTo>
                    <a:pt x="21490" y="2988264"/>
                  </a:lnTo>
                  <a:lnTo>
                    <a:pt x="40592" y="3037235"/>
                  </a:lnTo>
                  <a:lnTo>
                    <a:pt x="65860" y="3082482"/>
                  </a:lnTo>
                  <a:lnTo>
                    <a:pt x="97296" y="3123695"/>
                  </a:lnTo>
                  <a:lnTo>
                    <a:pt x="134247" y="3160017"/>
                  </a:lnTo>
                  <a:lnTo>
                    <a:pt x="176420" y="3191375"/>
                  </a:lnTo>
                  <a:lnTo>
                    <a:pt x="223615" y="3217828"/>
                  </a:lnTo>
                  <a:lnTo>
                    <a:pt x="275634" y="3239434"/>
                  </a:lnTo>
                  <a:lnTo>
                    <a:pt x="332277" y="3256252"/>
                  </a:lnTo>
                  <a:lnTo>
                    <a:pt x="393346" y="3268340"/>
                  </a:lnTo>
                  <a:lnTo>
                    <a:pt x="458642" y="3275756"/>
                  </a:lnTo>
                  <a:lnTo>
                    <a:pt x="527966" y="3278559"/>
                  </a:lnTo>
                  <a:lnTo>
                    <a:pt x="564076" y="3278249"/>
                  </a:lnTo>
                  <a:lnTo>
                    <a:pt x="639069" y="3274242"/>
                  </a:lnTo>
                  <a:lnTo>
                    <a:pt x="677902" y="3270560"/>
                  </a:lnTo>
                  <a:lnTo>
                    <a:pt x="717592" y="3265769"/>
                  </a:lnTo>
                  <a:lnTo>
                    <a:pt x="758116" y="3259875"/>
                  </a:lnTo>
                  <a:lnTo>
                    <a:pt x="799447" y="3252886"/>
                  </a:lnTo>
                  <a:lnTo>
                    <a:pt x="841562" y="3244810"/>
                  </a:lnTo>
                  <a:lnTo>
                    <a:pt x="884435" y="3235654"/>
                  </a:lnTo>
                  <a:lnTo>
                    <a:pt x="928042" y="3225425"/>
                  </a:lnTo>
                  <a:lnTo>
                    <a:pt x="972357" y="3214130"/>
                  </a:lnTo>
                  <a:lnTo>
                    <a:pt x="1017355" y="3201777"/>
                  </a:lnTo>
                  <a:lnTo>
                    <a:pt x="1063013" y="3188373"/>
                  </a:lnTo>
                  <a:lnTo>
                    <a:pt x="1109305" y="3173925"/>
                  </a:lnTo>
                  <a:lnTo>
                    <a:pt x="1156205" y="3158441"/>
                  </a:lnTo>
                  <a:lnTo>
                    <a:pt x="1203690" y="3141927"/>
                  </a:lnTo>
                  <a:lnTo>
                    <a:pt x="1251735" y="3124392"/>
                  </a:lnTo>
                  <a:lnTo>
                    <a:pt x="1300314" y="3105843"/>
                  </a:lnTo>
                  <a:lnTo>
                    <a:pt x="1349402" y="3086286"/>
                  </a:lnTo>
                  <a:lnTo>
                    <a:pt x="1398975" y="3065730"/>
                  </a:lnTo>
                  <a:lnTo>
                    <a:pt x="1449009" y="3044181"/>
                  </a:lnTo>
                  <a:lnTo>
                    <a:pt x="1499477" y="3021646"/>
                  </a:lnTo>
                  <a:lnTo>
                    <a:pt x="1550355" y="2998134"/>
                  </a:lnTo>
                  <a:lnTo>
                    <a:pt x="1601619" y="2973651"/>
                  </a:lnTo>
                  <a:lnTo>
                    <a:pt x="1653244" y="2948205"/>
                  </a:lnTo>
                  <a:lnTo>
                    <a:pt x="1705204" y="2921803"/>
                  </a:lnTo>
                  <a:lnTo>
                    <a:pt x="1757474" y="2894452"/>
                  </a:lnTo>
                  <a:lnTo>
                    <a:pt x="1810031" y="2866159"/>
                  </a:lnTo>
                  <a:lnTo>
                    <a:pt x="1862848" y="2836933"/>
                  </a:lnTo>
                  <a:lnTo>
                    <a:pt x="1915902" y="2806780"/>
                  </a:lnTo>
                  <a:lnTo>
                    <a:pt x="1969167" y="2775707"/>
                  </a:lnTo>
                  <a:lnTo>
                    <a:pt x="2022618" y="2743722"/>
                  </a:lnTo>
                  <a:lnTo>
                    <a:pt x="2076231" y="2710832"/>
                  </a:lnTo>
                  <a:lnTo>
                    <a:pt x="2129980" y="2677045"/>
                  </a:lnTo>
                  <a:lnTo>
                    <a:pt x="2183842" y="2642367"/>
                  </a:lnTo>
                  <a:lnTo>
                    <a:pt x="2237790" y="2606807"/>
                  </a:lnTo>
                  <a:lnTo>
                    <a:pt x="2291800" y="2570370"/>
                  </a:lnTo>
                  <a:lnTo>
                    <a:pt x="2345848" y="2533066"/>
                  </a:lnTo>
                  <a:lnTo>
                    <a:pt x="2399908" y="2494900"/>
                  </a:lnTo>
                  <a:lnTo>
                    <a:pt x="2453955" y="2455880"/>
                  </a:lnTo>
                  <a:lnTo>
                    <a:pt x="2507965" y="2416014"/>
                  </a:lnTo>
                  <a:lnTo>
                    <a:pt x="2561913" y="2375309"/>
                  </a:lnTo>
                  <a:lnTo>
                    <a:pt x="2615423" y="2334045"/>
                  </a:lnTo>
                  <a:lnTo>
                    <a:pt x="2668140" y="2292498"/>
                  </a:lnTo>
                  <a:lnTo>
                    <a:pt x="2720051" y="2250691"/>
                  </a:lnTo>
                  <a:lnTo>
                    <a:pt x="2771142" y="2208646"/>
                  </a:lnTo>
                  <a:lnTo>
                    <a:pt x="2821399" y="2166384"/>
                  </a:lnTo>
                  <a:lnTo>
                    <a:pt x="2870810" y="2123929"/>
                  </a:lnTo>
                  <a:lnTo>
                    <a:pt x="2919359" y="2081301"/>
                  </a:lnTo>
                  <a:lnTo>
                    <a:pt x="2967034" y="2038523"/>
                  </a:lnTo>
                  <a:lnTo>
                    <a:pt x="3013822" y="1995617"/>
                  </a:lnTo>
                  <a:lnTo>
                    <a:pt x="3059707" y="1952606"/>
                  </a:lnTo>
                  <a:lnTo>
                    <a:pt x="3104677" y="1909510"/>
                  </a:lnTo>
                  <a:lnTo>
                    <a:pt x="3148718" y="1866353"/>
                  </a:lnTo>
                  <a:lnTo>
                    <a:pt x="3191817" y="1823156"/>
                  </a:lnTo>
                  <a:lnTo>
                    <a:pt x="3233960" y="1779942"/>
                  </a:lnTo>
                  <a:lnTo>
                    <a:pt x="3275133" y="1736732"/>
                  </a:lnTo>
                  <a:lnTo>
                    <a:pt x="3315322" y="1693548"/>
                  </a:lnTo>
                  <a:lnTo>
                    <a:pt x="3354514" y="1650413"/>
                  </a:lnTo>
                  <a:lnTo>
                    <a:pt x="3392696" y="1607349"/>
                  </a:lnTo>
                  <a:lnTo>
                    <a:pt x="3429854" y="1564378"/>
                  </a:lnTo>
                  <a:lnTo>
                    <a:pt x="3465974" y="1521521"/>
                  </a:lnTo>
                  <a:lnTo>
                    <a:pt x="3501042" y="1478801"/>
                  </a:lnTo>
                  <a:lnTo>
                    <a:pt x="3535045" y="1436240"/>
                  </a:lnTo>
                  <a:lnTo>
                    <a:pt x="3567970" y="1393860"/>
                  </a:lnTo>
                  <a:lnTo>
                    <a:pt x="3599802" y="1351684"/>
                  </a:lnTo>
                  <a:lnTo>
                    <a:pt x="3630528" y="1309732"/>
                  </a:lnTo>
                  <a:lnTo>
                    <a:pt x="3660134" y="1268028"/>
                  </a:lnTo>
                  <a:lnTo>
                    <a:pt x="3688608" y="1226593"/>
                  </a:lnTo>
                  <a:lnTo>
                    <a:pt x="3715934" y="1185449"/>
                  </a:lnTo>
                  <a:lnTo>
                    <a:pt x="3742101" y="1144618"/>
                  </a:lnTo>
                  <a:lnTo>
                    <a:pt x="3767093" y="1104124"/>
                  </a:lnTo>
                  <a:lnTo>
                    <a:pt x="3790897" y="1063986"/>
                  </a:lnTo>
                  <a:lnTo>
                    <a:pt x="3813500" y="1024229"/>
                  </a:lnTo>
                  <a:lnTo>
                    <a:pt x="3834888" y="984873"/>
                  </a:lnTo>
                  <a:lnTo>
                    <a:pt x="3855048" y="945940"/>
                  </a:lnTo>
                  <a:lnTo>
                    <a:pt x="3873965" y="907454"/>
                  </a:lnTo>
                  <a:lnTo>
                    <a:pt x="3891627" y="869436"/>
                  </a:lnTo>
                  <a:lnTo>
                    <a:pt x="3908019" y="831907"/>
                  </a:lnTo>
                  <a:lnTo>
                    <a:pt x="3923129" y="794890"/>
                  </a:lnTo>
                  <a:lnTo>
                    <a:pt x="3936941" y="758408"/>
                  </a:lnTo>
                  <a:lnTo>
                    <a:pt x="3960622" y="687134"/>
                  </a:lnTo>
                  <a:lnTo>
                    <a:pt x="3978953" y="618261"/>
                  </a:lnTo>
                  <a:lnTo>
                    <a:pt x="3991825" y="551966"/>
                  </a:lnTo>
                  <a:lnTo>
                    <a:pt x="3999129" y="488425"/>
                  </a:lnTo>
                  <a:lnTo>
                    <a:pt x="4000756" y="427815"/>
                  </a:lnTo>
                  <a:lnTo>
                    <a:pt x="3999406" y="398664"/>
                  </a:lnTo>
                  <a:lnTo>
                    <a:pt x="3992314" y="342782"/>
                  </a:lnTo>
                  <a:lnTo>
                    <a:pt x="3979272" y="290271"/>
                  </a:lnTo>
                  <a:lnTo>
                    <a:pt x="3960171" y="241310"/>
                  </a:lnTo>
                  <a:lnTo>
                    <a:pt x="3934904" y="196073"/>
                  </a:lnTo>
                  <a:lnTo>
                    <a:pt x="3903468" y="154867"/>
                  </a:lnTo>
                  <a:lnTo>
                    <a:pt x="3866516" y="118545"/>
                  </a:lnTo>
                  <a:lnTo>
                    <a:pt x="3824342" y="87186"/>
                  </a:lnTo>
                  <a:lnTo>
                    <a:pt x="3777145" y="60733"/>
                  </a:lnTo>
                  <a:lnTo>
                    <a:pt x="3725123" y="39127"/>
                  </a:lnTo>
                  <a:lnTo>
                    <a:pt x="3668476" y="22309"/>
                  </a:lnTo>
                  <a:lnTo>
                    <a:pt x="3607404" y="10221"/>
                  </a:lnTo>
                  <a:lnTo>
                    <a:pt x="3542104" y="2804"/>
                  </a:lnTo>
                  <a:lnTo>
                    <a:pt x="3472776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939796" y="1552956"/>
              <a:ext cx="0" cy="4182110"/>
            </a:xfrm>
            <a:custGeom>
              <a:avLst/>
              <a:gdLst/>
              <a:ahLst/>
              <a:cxnLst/>
              <a:rect l="l" t="t" r="r" b="b"/>
              <a:pathLst>
                <a:path h="4182110">
                  <a:moveTo>
                    <a:pt x="0" y="0"/>
                  </a:moveTo>
                  <a:lnTo>
                    <a:pt x="0" y="4181856"/>
                  </a:lnTo>
                </a:path>
              </a:pathLst>
            </a:custGeom>
            <a:ln w="9144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1325879" y="3046475"/>
              <a:ext cx="6704330" cy="0"/>
            </a:xfrm>
            <a:custGeom>
              <a:avLst/>
              <a:gdLst/>
              <a:ahLst/>
              <a:cxnLst/>
              <a:rect l="l" t="t" r="r" b="b"/>
              <a:pathLst>
                <a:path w="6704330">
                  <a:moveTo>
                    <a:pt x="6704076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322069" y="1125474"/>
              <a:ext cx="6830695" cy="4613275"/>
            </a:xfrm>
            <a:custGeom>
              <a:avLst/>
              <a:gdLst/>
              <a:ahLst/>
              <a:cxnLst/>
              <a:rect l="l" t="t" r="r" b="b"/>
              <a:pathLst>
                <a:path w="6830695" h="4613275">
                  <a:moveTo>
                    <a:pt x="0" y="4613148"/>
                  </a:moveTo>
                  <a:lnTo>
                    <a:pt x="6830568" y="0"/>
                  </a:lnTo>
                </a:path>
              </a:pathLst>
            </a:custGeom>
            <a:ln w="38100">
              <a:solidFill>
                <a:srgbClr val="5B9BD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2327" y="49245"/>
            <a:ext cx="389858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56" dirty="0">
                <a:solidFill>
                  <a:srgbClr val="FFFFFF"/>
                </a:solidFill>
              </a:rPr>
              <a:t>Manual</a:t>
            </a:r>
            <a:r>
              <a:rPr sz="1800" spc="-94" dirty="0">
                <a:solidFill>
                  <a:srgbClr val="FFFFFF"/>
                </a:solidFill>
              </a:rPr>
              <a:t> </a:t>
            </a:r>
            <a:r>
              <a:rPr sz="1800" spc="-90" dirty="0">
                <a:solidFill>
                  <a:srgbClr val="FFFFFF"/>
                </a:solidFill>
              </a:rPr>
              <a:t>supe</a:t>
            </a:r>
            <a:r>
              <a:rPr sz="1800" spc="-34" dirty="0">
                <a:solidFill>
                  <a:srgbClr val="FFFFFF"/>
                </a:solidFill>
              </a:rPr>
              <a:t>r</a:t>
            </a:r>
            <a:r>
              <a:rPr sz="1800" spc="-83" dirty="0">
                <a:solidFill>
                  <a:srgbClr val="FFFFFF"/>
                </a:solidFill>
              </a:rPr>
              <a:t>vi</a:t>
            </a:r>
            <a:r>
              <a:rPr sz="1800" spc="-120" dirty="0">
                <a:solidFill>
                  <a:srgbClr val="FFFFFF"/>
                </a:solidFill>
              </a:rPr>
              <a:t>s</a:t>
            </a:r>
            <a:r>
              <a:rPr sz="1800" spc="-34" dirty="0">
                <a:solidFill>
                  <a:srgbClr val="FFFFFF"/>
                </a:solidFill>
              </a:rPr>
              <a:t>ion</a:t>
            </a:r>
            <a:r>
              <a:rPr sz="1800" spc="-98" dirty="0">
                <a:solidFill>
                  <a:srgbClr val="FFFFFF"/>
                </a:solidFill>
              </a:rPr>
              <a:t> </a:t>
            </a:r>
            <a:r>
              <a:rPr sz="1800" spc="11" dirty="0">
                <a:solidFill>
                  <a:srgbClr val="FFFFFF"/>
                </a:solidFill>
              </a:rPr>
              <a:t>f</a:t>
            </a:r>
            <a:r>
              <a:rPr sz="1800" spc="-19" dirty="0">
                <a:solidFill>
                  <a:srgbClr val="FFFFFF"/>
                </a:solidFill>
              </a:rPr>
              <a:t>o</a:t>
            </a:r>
            <a:r>
              <a:rPr sz="1800" spc="-11" dirty="0">
                <a:solidFill>
                  <a:srgbClr val="FFFFFF"/>
                </a:solidFill>
              </a:rPr>
              <a:t>r</a:t>
            </a:r>
            <a:r>
              <a:rPr sz="1800" spc="-98" dirty="0">
                <a:solidFill>
                  <a:srgbClr val="FFFFFF"/>
                </a:solidFill>
              </a:rPr>
              <a:t> </a:t>
            </a:r>
            <a:r>
              <a:rPr sz="1800" spc="-64" dirty="0">
                <a:solidFill>
                  <a:srgbClr val="FFFFFF"/>
                </a:solidFill>
              </a:rPr>
              <a:t>o</a:t>
            </a:r>
            <a:r>
              <a:rPr sz="1800" spc="-45" dirty="0">
                <a:solidFill>
                  <a:srgbClr val="FFFFFF"/>
                </a:solidFill>
              </a:rPr>
              <a:t>bj</a:t>
            </a:r>
            <a:r>
              <a:rPr sz="1800" spc="-56" dirty="0">
                <a:solidFill>
                  <a:srgbClr val="FFFFFF"/>
                </a:solidFill>
              </a:rPr>
              <a:t>e</a:t>
            </a:r>
            <a:r>
              <a:rPr sz="1800" spc="-19" dirty="0">
                <a:solidFill>
                  <a:srgbClr val="FFFFFF"/>
                </a:solidFill>
              </a:rPr>
              <a:t>ct</a:t>
            </a:r>
            <a:r>
              <a:rPr sz="1800" spc="-94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r</a:t>
            </a:r>
            <a:r>
              <a:rPr sz="1800" spc="-131" dirty="0">
                <a:solidFill>
                  <a:srgbClr val="FFFFFF"/>
                </a:solidFill>
              </a:rPr>
              <a:t>e</a:t>
            </a:r>
            <a:r>
              <a:rPr sz="1800" spc="-127" dirty="0">
                <a:solidFill>
                  <a:srgbClr val="FFFFFF"/>
                </a:solidFill>
              </a:rPr>
              <a:t>c</a:t>
            </a:r>
            <a:r>
              <a:rPr sz="1800" spc="-109" dirty="0">
                <a:solidFill>
                  <a:srgbClr val="FFFFFF"/>
                </a:solidFill>
              </a:rPr>
              <a:t>o</a:t>
            </a:r>
            <a:r>
              <a:rPr sz="1800" spc="-113" dirty="0">
                <a:solidFill>
                  <a:srgbClr val="FFFFFF"/>
                </a:solidFill>
              </a:rPr>
              <a:t>g</a:t>
            </a:r>
            <a:r>
              <a:rPr sz="1800" spc="-11" dirty="0">
                <a:solidFill>
                  <a:srgbClr val="FFFFFF"/>
                </a:solidFill>
              </a:rPr>
              <a:t>nition</a:t>
            </a:r>
            <a:endParaRPr sz="1800"/>
          </a:p>
        </p:txBody>
      </p:sp>
      <p:sp>
        <p:nvSpPr>
          <p:cNvPr id="9" name="object 9"/>
          <p:cNvSpPr txBox="1"/>
          <p:nvPr/>
        </p:nvSpPr>
        <p:spPr>
          <a:xfrm>
            <a:off x="7773352" y="108204"/>
            <a:ext cx="100965" cy="20486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1275" b="1" spc="-68" dirty="0">
                <a:solidFill>
                  <a:srgbClr val="CCCCCC"/>
                </a:solidFill>
                <a:latin typeface="Arial"/>
                <a:cs typeface="Arial"/>
              </a:rPr>
              <a:t>6</a:t>
            </a:r>
            <a:endParaRPr sz="1275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7410" y="4266818"/>
            <a:ext cx="5514023" cy="57150"/>
          </a:xfrm>
          <a:custGeom>
            <a:avLst/>
            <a:gdLst/>
            <a:ahLst/>
            <a:cxnLst/>
            <a:rect l="l" t="t" r="r" b="b"/>
            <a:pathLst>
              <a:path w="7352030" h="76200">
                <a:moveTo>
                  <a:pt x="7275576" y="0"/>
                </a:moveTo>
                <a:lnTo>
                  <a:pt x="7275576" y="76200"/>
                </a:lnTo>
                <a:lnTo>
                  <a:pt x="7339076" y="44450"/>
                </a:lnTo>
                <a:lnTo>
                  <a:pt x="7288276" y="44450"/>
                </a:lnTo>
                <a:lnTo>
                  <a:pt x="7288276" y="31750"/>
                </a:lnTo>
                <a:lnTo>
                  <a:pt x="7339076" y="31750"/>
                </a:lnTo>
                <a:lnTo>
                  <a:pt x="7275576" y="0"/>
                </a:lnTo>
                <a:close/>
              </a:path>
              <a:path w="7352030" h="76200">
                <a:moveTo>
                  <a:pt x="727557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275576" y="44450"/>
                </a:lnTo>
                <a:lnTo>
                  <a:pt x="7275576" y="31750"/>
                </a:lnTo>
                <a:close/>
              </a:path>
              <a:path w="7352030" h="76200">
                <a:moveTo>
                  <a:pt x="7339076" y="31750"/>
                </a:moveTo>
                <a:lnTo>
                  <a:pt x="7288276" y="31750"/>
                </a:lnTo>
                <a:lnTo>
                  <a:pt x="7288276" y="44450"/>
                </a:lnTo>
                <a:lnTo>
                  <a:pt x="7339076" y="44450"/>
                </a:lnTo>
                <a:lnTo>
                  <a:pt x="7351776" y="38100"/>
                </a:lnTo>
                <a:lnTo>
                  <a:pt x="733907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7074122" y="4327246"/>
            <a:ext cx="81629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46698">
              <a:spcBef>
                <a:spcPts val="75"/>
              </a:spcBef>
            </a:pPr>
            <a:r>
              <a:rPr sz="1350" spc="-251" dirty="0">
                <a:latin typeface="Arial"/>
                <a:cs typeface="Arial"/>
              </a:rPr>
              <a:t>T</a:t>
            </a:r>
            <a:r>
              <a:rPr sz="1350" spc="-11" dirty="0">
                <a:latin typeface="Arial"/>
                <a:cs typeface="Arial"/>
              </a:rPr>
              <a:t>r</a:t>
            </a:r>
            <a:r>
              <a:rPr sz="1350" spc="-38" dirty="0">
                <a:latin typeface="Arial"/>
                <a:cs typeface="Arial"/>
              </a:rPr>
              <a:t>ain</a:t>
            </a:r>
            <a:r>
              <a:rPr sz="1350" spc="-26" dirty="0">
                <a:latin typeface="Arial"/>
                <a:cs typeface="Arial"/>
              </a:rPr>
              <a:t>i</a:t>
            </a:r>
            <a:r>
              <a:rPr sz="1350" spc="-64" dirty="0">
                <a:latin typeface="Arial"/>
                <a:cs typeface="Arial"/>
              </a:rPr>
              <a:t>ng  </a:t>
            </a:r>
            <a:r>
              <a:rPr sz="1350" spc="-94" dirty="0">
                <a:latin typeface="Arial"/>
                <a:cs typeface="Arial"/>
              </a:rPr>
              <a:t>s</a:t>
            </a:r>
            <a:r>
              <a:rPr sz="1350" spc="-98" dirty="0">
                <a:latin typeface="Arial"/>
                <a:cs typeface="Arial"/>
              </a:rPr>
              <a:t>u</a:t>
            </a:r>
            <a:r>
              <a:rPr sz="1350" spc="-68" dirty="0">
                <a:latin typeface="Arial"/>
                <a:cs typeface="Arial"/>
              </a:rPr>
              <a:t>p</a:t>
            </a:r>
            <a:r>
              <a:rPr sz="1350" spc="-64" dirty="0">
                <a:latin typeface="Arial"/>
                <a:cs typeface="Arial"/>
              </a:rPr>
              <a:t>e</a:t>
            </a:r>
            <a:r>
              <a:rPr sz="1350" spc="23" dirty="0">
                <a:latin typeface="Arial"/>
                <a:cs typeface="Arial"/>
              </a:rPr>
              <a:t>r</a:t>
            </a:r>
            <a:r>
              <a:rPr sz="1350" spc="-56" dirty="0">
                <a:latin typeface="Arial"/>
                <a:cs typeface="Arial"/>
              </a:rPr>
              <a:t>vis</a:t>
            </a:r>
            <a:r>
              <a:rPr sz="1350" spc="-34" dirty="0">
                <a:latin typeface="Arial"/>
                <a:cs typeface="Arial"/>
              </a:rPr>
              <a:t>i</a:t>
            </a:r>
            <a:r>
              <a:rPr sz="1350" spc="-45" dirty="0">
                <a:latin typeface="Arial"/>
                <a:cs typeface="Arial"/>
              </a:rPr>
              <a:t>on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14359" y="789812"/>
            <a:ext cx="4672013" cy="3584258"/>
            <a:chOff x="1295146" y="1053083"/>
            <a:chExt cx="6229350" cy="4779010"/>
          </a:xfrm>
        </p:grpSpPr>
        <p:sp>
          <p:nvSpPr>
            <p:cNvPr id="13" name="object 13"/>
            <p:cNvSpPr/>
            <p:nvPr/>
          </p:nvSpPr>
          <p:spPr>
            <a:xfrm>
              <a:off x="2939796" y="5629655"/>
              <a:ext cx="4578350" cy="196215"/>
            </a:xfrm>
            <a:custGeom>
              <a:avLst/>
              <a:gdLst/>
              <a:ahLst/>
              <a:cxnLst/>
              <a:rect l="l" t="t" r="r" b="b"/>
              <a:pathLst>
                <a:path w="4578350" h="196214">
                  <a:moveTo>
                    <a:pt x="4578096" y="15240"/>
                  </a:moveTo>
                  <a:lnTo>
                    <a:pt x="4578096" y="196075"/>
                  </a:lnTo>
                </a:path>
                <a:path w="4578350" h="196214">
                  <a:moveTo>
                    <a:pt x="2289048" y="15240"/>
                  </a:moveTo>
                  <a:lnTo>
                    <a:pt x="2289048" y="196075"/>
                  </a:lnTo>
                </a:path>
                <a:path w="4578350" h="196214">
                  <a:moveTo>
                    <a:pt x="0" y="0"/>
                  </a:moveTo>
                  <a:lnTo>
                    <a:pt x="0" y="18083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5146" y="1053083"/>
              <a:ext cx="76200" cy="4685030"/>
            </a:xfrm>
            <a:custGeom>
              <a:avLst/>
              <a:gdLst/>
              <a:ahLst/>
              <a:cxnLst/>
              <a:rect l="l" t="t" r="r" b="b"/>
              <a:pathLst>
                <a:path w="76200" h="4685030">
                  <a:moveTo>
                    <a:pt x="31839" y="76179"/>
                  </a:moveTo>
                  <a:lnTo>
                    <a:pt x="18287" y="4684763"/>
                  </a:lnTo>
                  <a:lnTo>
                    <a:pt x="30987" y="4684788"/>
                  </a:lnTo>
                  <a:lnTo>
                    <a:pt x="44539" y="76221"/>
                  </a:lnTo>
                  <a:lnTo>
                    <a:pt x="31839" y="76179"/>
                  </a:lnTo>
                  <a:close/>
                </a:path>
                <a:path w="76200" h="4685030">
                  <a:moveTo>
                    <a:pt x="69839" y="63500"/>
                  </a:moveTo>
                  <a:lnTo>
                    <a:pt x="44576" y="63500"/>
                  </a:lnTo>
                  <a:lnTo>
                    <a:pt x="44539" y="76221"/>
                  </a:lnTo>
                  <a:lnTo>
                    <a:pt x="76200" y="76326"/>
                  </a:lnTo>
                  <a:lnTo>
                    <a:pt x="69839" y="63500"/>
                  </a:lnTo>
                  <a:close/>
                </a:path>
                <a:path w="76200" h="4685030">
                  <a:moveTo>
                    <a:pt x="44576" y="63500"/>
                  </a:moveTo>
                  <a:lnTo>
                    <a:pt x="31876" y="63500"/>
                  </a:lnTo>
                  <a:lnTo>
                    <a:pt x="31839" y="76179"/>
                  </a:lnTo>
                  <a:lnTo>
                    <a:pt x="44539" y="76221"/>
                  </a:lnTo>
                  <a:lnTo>
                    <a:pt x="44576" y="63500"/>
                  </a:lnTo>
                  <a:close/>
                </a:path>
                <a:path w="76200" h="4685030">
                  <a:moveTo>
                    <a:pt x="38353" y="0"/>
                  </a:moveTo>
                  <a:lnTo>
                    <a:pt x="0" y="76073"/>
                  </a:lnTo>
                  <a:lnTo>
                    <a:pt x="31839" y="76179"/>
                  </a:lnTo>
                  <a:lnTo>
                    <a:pt x="31876" y="63500"/>
                  </a:lnTo>
                  <a:lnTo>
                    <a:pt x="69839" y="63500"/>
                  </a:lnTo>
                  <a:lnTo>
                    <a:pt x="383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70990" y="3309081"/>
            <a:ext cx="64103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8" dirty="0">
                <a:latin typeface="Arial"/>
                <a:cs typeface="Arial"/>
              </a:rPr>
              <a:t>i</a:t>
            </a:r>
            <a:r>
              <a:rPr sz="1050" spc="-26" dirty="0">
                <a:latin typeface="Arial"/>
                <a:cs typeface="Arial"/>
              </a:rPr>
              <a:t>m</a:t>
            </a:r>
            <a:r>
              <a:rPr sz="1050" spc="-86" dirty="0">
                <a:latin typeface="Arial"/>
                <a:cs typeface="Arial"/>
              </a:rPr>
              <a:t>a</a:t>
            </a:r>
            <a:r>
              <a:rPr sz="1050" spc="-98" dirty="0">
                <a:latin typeface="Arial"/>
                <a:cs typeface="Arial"/>
              </a:rPr>
              <a:t>g</a:t>
            </a:r>
            <a:r>
              <a:rPr sz="1050" spc="-60" dirty="0">
                <a:latin typeface="Arial"/>
                <a:cs typeface="Arial"/>
              </a:rPr>
              <a:t>e</a:t>
            </a:r>
            <a:r>
              <a:rPr sz="1050" spc="-56" dirty="0">
                <a:latin typeface="Arial"/>
                <a:cs typeface="Arial"/>
              </a:rPr>
              <a:t> </a:t>
            </a:r>
            <a:r>
              <a:rPr sz="1050" spc="8" dirty="0">
                <a:latin typeface="Arial"/>
                <a:cs typeface="Arial"/>
              </a:rPr>
              <a:t>l</a:t>
            </a:r>
            <a:r>
              <a:rPr sz="1050" spc="-56" dirty="0">
                <a:latin typeface="Arial"/>
                <a:cs typeface="Arial"/>
              </a:rPr>
              <a:t>a</a:t>
            </a:r>
            <a:r>
              <a:rPr sz="1050" spc="-64" dirty="0">
                <a:latin typeface="Arial"/>
                <a:cs typeface="Arial"/>
              </a:rPr>
              <a:t>b</a:t>
            </a:r>
            <a:r>
              <a:rPr sz="1050" spc="-26" dirty="0">
                <a:latin typeface="Arial"/>
                <a:cs typeface="Arial"/>
              </a:rPr>
              <a:t>el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7609" y="2161033"/>
            <a:ext cx="760571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spc="-41" dirty="0">
                <a:latin typeface="Arial"/>
                <a:cs typeface="Arial"/>
              </a:rPr>
              <a:t>b</a:t>
            </a:r>
            <a:r>
              <a:rPr sz="1050" spc="-38" dirty="0">
                <a:latin typeface="Arial"/>
                <a:cs typeface="Arial"/>
              </a:rPr>
              <a:t>ou</a:t>
            </a:r>
            <a:r>
              <a:rPr sz="1050" spc="-41" dirty="0">
                <a:latin typeface="Arial"/>
                <a:cs typeface="Arial"/>
              </a:rPr>
              <a:t>nd</a:t>
            </a:r>
            <a:r>
              <a:rPr sz="1050" spc="-38" dirty="0">
                <a:latin typeface="Arial"/>
                <a:cs typeface="Arial"/>
              </a:rPr>
              <a:t>ing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41" dirty="0">
                <a:latin typeface="Arial"/>
                <a:cs typeface="Arial"/>
              </a:rPr>
              <a:t>b</a:t>
            </a:r>
            <a:r>
              <a:rPr sz="1050" spc="-49" dirty="0">
                <a:latin typeface="Arial"/>
                <a:cs typeface="Arial"/>
              </a:rPr>
              <a:t>o</a:t>
            </a:r>
            <a:r>
              <a:rPr sz="1050" spc="-71" dirty="0">
                <a:latin typeface="Arial"/>
                <a:cs typeface="Arial"/>
              </a:rPr>
              <a:t>x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72070" y="1031938"/>
            <a:ext cx="4822984" cy="2545080"/>
            <a:chOff x="1238758" y="1375917"/>
            <a:chExt cx="6430645" cy="3393440"/>
          </a:xfrm>
        </p:grpSpPr>
        <p:sp>
          <p:nvSpPr>
            <p:cNvPr id="18" name="object 18"/>
            <p:cNvSpPr/>
            <p:nvPr/>
          </p:nvSpPr>
          <p:spPr>
            <a:xfrm>
              <a:off x="1245108" y="1537715"/>
              <a:ext cx="219075" cy="3017520"/>
            </a:xfrm>
            <a:custGeom>
              <a:avLst/>
              <a:gdLst/>
              <a:ahLst/>
              <a:cxnLst/>
              <a:rect l="l" t="t" r="r" b="b"/>
              <a:pathLst>
                <a:path w="219075" h="3017520">
                  <a:moveTo>
                    <a:pt x="3047" y="3017520"/>
                  </a:moveTo>
                  <a:lnTo>
                    <a:pt x="219075" y="3017520"/>
                  </a:lnTo>
                </a:path>
                <a:path w="219075" h="3017520">
                  <a:moveTo>
                    <a:pt x="3047" y="1508760"/>
                  </a:moveTo>
                  <a:lnTo>
                    <a:pt x="219075" y="1508760"/>
                  </a:lnTo>
                </a:path>
                <a:path w="219075" h="3017520">
                  <a:moveTo>
                    <a:pt x="0" y="0"/>
                  </a:moveTo>
                  <a:lnTo>
                    <a:pt x="21602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784347" y="447446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5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84347" y="447446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085587" y="292760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7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7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085587" y="292760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74636" y="138226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74636" y="138226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06653" y="565404"/>
            <a:ext cx="671989" cy="6379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30029" marR="3810" indent="134779">
              <a:spcBef>
                <a:spcPts val="75"/>
              </a:spcBef>
            </a:pPr>
            <a:r>
              <a:rPr sz="1350" spc="-278" dirty="0">
                <a:latin typeface="Arial"/>
                <a:cs typeface="Arial"/>
              </a:rPr>
              <a:t>T</a:t>
            </a:r>
            <a:r>
              <a:rPr sz="1350" spc="-127" dirty="0">
                <a:latin typeface="Arial"/>
                <a:cs typeface="Arial"/>
              </a:rPr>
              <a:t>as</a:t>
            </a:r>
            <a:r>
              <a:rPr sz="1350" spc="-45" dirty="0">
                <a:latin typeface="Arial"/>
                <a:cs typeface="Arial"/>
              </a:rPr>
              <a:t>k  </a:t>
            </a:r>
            <a:r>
              <a:rPr sz="1350" spc="4" dirty="0">
                <a:latin typeface="Arial"/>
                <a:cs typeface="Arial"/>
              </a:rPr>
              <a:t>i</a:t>
            </a:r>
            <a:r>
              <a:rPr sz="1350" spc="-45" dirty="0">
                <a:latin typeface="Arial"/>
                <a:cs typeface="Arial"/>
              </a:rPr>
              <a:t>n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53" dirty="0">
                <a:latin typeface="Arial"/>
                <a:cs typeface="Arial"/>
              </a:rPr>
              <a:t>t</a:t>
            </a:r>
            <a:r>
              <a:rPr sz="1350" spc="-120" dirty="0">
                <a:latin typeface="Arial"/>
                <a:cs typeface="Arial"/>
              </a:rPr>
              <a:t>e</a:t>
            </a:r>
            <a:r>
              <a:rPr sz="1350" spc="-124" dirty="0">
                <a:latin typeface="Arial"/>
                <a:cs typeface="Arial"/>
              </a:rPr>
              <a:t>s</a:t>
            </a:r>
            <a:r>
              <a:rPr sz="1350" spc="75" dirty="0"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  <a:p>
            <a:pPr marL="9525">
              <a:spcBef>
                <a:spcPts val="401"/>
              </a:spcBef>
            </a:pPr>
            <a:r>
              <a:rPr sz="1050" spc="-41" dirty="0">
                <a:latin typeface="Arial"/>
                <a:cs typeface="Arial"/>
              </a:rPr>
              <a:t>p</a:t>
            </a:r>
            <a:r>
              <a:rPr sz="1050" spc="-19" dirty="0">
                <a:latin typeface="Arial"/>
                <a:cs typeface="Arial"/>
              </a:rPr>
              <a:t>i</a:t>
            </a:r>
            <a:r>
              <a:rPr sz="1050" spc="-71" dirty="0">
                <a:latin typeface="Arial"/>
                <a:cs typeface="Arial"/>
              </a:rPr>
              <a:t>x</a:t>
            </a:r>
            <a:r>
              <a:rPr sz="1050" spc="-26" dirty="0">
                <a:latin typeface="Arial"/>
                <a:cs typeface="Arial"/>
              </a:rPr>
              <a:t>el</a:t>
            </a:r>
            <a:r>
              <a:rPr sz="1050" spc="-53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la</a:t>
            </a:r>
            <a:r>
              <a:rPr sz="1050" spc="-49" dirty="0">
                <a:latin typeface="Arial"/>
                <a:cs typeface="Arial"/>
              </a:rPr>
              <a:t>b</a:t>
            </a:r>
            <a:r>
              <a:rPr sz="1050" spc="-26" dirty="0">
                <a:latin typeface="Arial"/>
                <a:cs typeface="Arial"/>
              </a:rPr>
              <a:t>el</a:t>
            </a:r>
            <a:endParaRPr sz="10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27616" y="4411371"/>
            <a:ext cx="64103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8" dirty="0">
                <a:latin typeface="Arial"/>
                <a:cs typeface="Arial"/>
              </a:rPr>
              <a:t>i</a:t>
            </a:r>
            <a:r>
              <a:rPr sz="1050" spc="-26" dirty="0">
                <a:latin typeface="Arial"/>
                <a:cs typeface="Arial"/>
              </a:rPr>
              <a:t>m</a:t>
            </a:r>
            <a:r>
              <a:rPr sz="1050" spc="-86" dirty="0">
                <a:latin typeface="Arial"/>
                <a:cs typeface="Arial"/>
              </a:rPr>
              <a:t>a</a:t>
            </a:r>
            <a:r>
              <a:rPr sz="1050" spc="-98" dirty="0">
                <a:latin typeface="Arial"/>
                <a:cs typeface="Arial"/>
              </a:rPr>
              <a:t>g</a:t>
            </a:r>
            <a:r>
              <a:rPr sz="1050" spc="-60" dirty="0">
                <a:latin typeface="Arial"/>
                <a:cs typeface="Arial"/>
              </a:rPr>
              <a:t>e</a:t>
            </a:r>
            <a:r>
              <a:rPr sz="1050" spc="-56" dirty="0">
                <a:latin typeface="Arial"/>
                <a:cs typeface="Arial"/>
              </a:rPr>
              <a:t> </a:t>
            </a:r>
            <a:r>
              <a:rPr sz="1050" spc="8" dirty="0">
                <a:latin typeface="Arial"/>
                <a:cs typeface="Arial"/>
              </a:rPr>
              <a:t>l</a:t>
            </a:r>
            <a:r>
              <a:rPr sz="1050" spc="-56" dirty="0">
                <a:latin typeface="Arial"/>
                <a:cs typeface="Arial"/>
              </a:rPr>
              <a:t>a</a:t>
            </a:r>
            <a:r>
              <a:rPr sz="1050" spc="-64" dirty="0">
                <a:latin typeface="Arial"/>
                <a:cs typeface="Arial"/>
              </a:rPr>
              <a:t>b</a:t>
            </a:r>
            <a:r>
              <a:rPr sz="1050" spc="-26" dirty="0">
                <a:latin typeface="Arial"/>
                <a:cs typeface="Arial"/>
              </a:rPr>
              <a:t>el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85252" y="4431259"/>
            <a:ext cx="76057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41" dirty="0">
                <a:latin typeface="Arial"/>
                <a:cs typeface="Arial"/>
              </a:rPr>
              <a:t>b</a:t>
            </a:r>
            <a:r>
              <a:rPr sz="1050" spc="-38" dirty="0">
                <a:latin typeface="Arial"/>
                <a:cs typeface="Arial"/>
              </a:rPr>
              <a:t>ou</a:t>
            </a:r>
            <a:r>
              <a:rPr sz="1050" spc="-41" dirty="0">
                <a:latin typeface="Arial"/>
                <a:cs typeface="Arial"/>
              </a:rPr>
              <a:t>nd</a:t>
            </a:r>
            <a:r>
              <a:rPr sz="1050" spc="-38" dirty="0">
                <a:latin typeface="Arial"/>
                <a:cs typeface="Arial"/>
              </a:rPr>
              <a:t>ing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41" dirty="0">
                <a:latin typeface="Arial"/>
                <a:cs typeface="Arial"/>
              </a:rPr>
              <a:t>b</a:t>
            </a:r>
            <a:r>
              <a:rPr sz="1050" spc="-49" dirty="0">
                <a:latin typeface="Arial"/>
                <a:cs typeface="Arial"/>
              </a:rPr>
              <a:t>o</a:t>
            </a:r>
            <a:r>
              <a:rPr sz="1050" spc="-71" dirty="0">
                <a:latin typeface="Arial"/>
                <a:cs typeface="Arial"/>
              </a:rPr>
              <a:t>x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18733" y="4407485"/>
            <a:ext cx="281464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4286">
              <a:spcBef>
                <a:spcPts val="75"/>
              </a:spcBef>
            </a:pPr>
            <a:r>
              <a:rPr sz="1050" spc="-41" dirty="0">
                <a:latin typeface="Arial"/>
                <a:cs typeface="Arial"/>
              </a:rPr>
              <a:t>p</a:t>
            </a:r>
            <a:r>
              <a:rPr sz="1050" spc="-19" dirty="0">
                <a:latin typeface="Arial"/>
                <a:cs typeface="Arial"/>
              </a:rPr>
              <a:t>i</a:t>
            </a:r>
            <a:r>
              <a:rPr sz="1050" spc="-71" dirty="0">
                <a:latin typeface="Arial"/>
                <a:cs typeface="Arial"/>
              </a:rPr>
              <a:t>x</a:t>
            </a:r>
            <a:r>
              <a:rPr sz="1050" spc="-23" dirty="0">
                <a:latin typeface="Arial"/>
                <a:cs typeface="Arial"/>
              </a:rPr>
              <a:t>el  </a:t>
            </a:r>
            <a:r>
              <a:rPr sz="1050" spc="-30" dirty="0">
                <a:latin typeface="Arial"/>
                <a:cs typeface="Arial"/>
              </a:rPr>
              <a:t>la</a:t>
            </a:r>
            <a:r>
              <a:rPr sz="1050" spc="-49" dirty="0">
                <a:latin typeface="Arial"/>
                <a:cs typeface="Arial"/>
              </a:rPr>
              <a:t>b</a:t>
            </a:r>
            <a:r>
              <a:rPr sz="1050" spc="-26" dirty="0">
                <a:latin typeface="Arial"/>
                <a:cs typeface="Arial"/>
              </a:rPr>
              <a:t>el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86003" y="445389"/>
            <a:ext cx="81629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34779">
              <a:spcBef>
                <a:spcPts val="75"/>
              </a:spcBef>
            </a:pPr>
            <a:r>
              <a:rPr sz="1350" spc="-86" dirty="0">
                <a:latin typeface="Arial"/>
                <a:cs typeface="Arial"/>
              </a:rPr>
              <a:t>Regular </a:t>
            </a:r>
            <a:r>
              <a:rPr sz="1350" spc="-83" dirty="0">
                <a:latin typeface="Arial"/>
                <a:cs typeface="Arial"/>
              </a:rPr>
              <a:t> </a:t>
            </a:r>
            <a:r>
              <a:rPr sz="1350" spc="-94" dirty="0">
                <a:latin typeface="Arial"/>
                <a:cs typeface="Arial"/>
              </a:rPr>
              <a:t>s</a:t>
            </a:r>
            <a:r>
              <a:rPr sz="1350" spc="-98" dirty="0">
                <a:latin typeface="Arial"/>
                <a:cs typeface="Arial"/>
              </a:rPr>
              <a:t>u</a:t>
            </a:r>
            <a:r>
              <a:rPr sz="1350" spc="-68" dirty="0">
                <a:latin typeface="Arial"/>
                <a:cs typeface="Arial"/>
              </a:rPr>
              <a:t>p</a:t>
            </a:r>
            <a:r>
              <a:rPr sz="1350" spc="-64" dirty="0">
                <a:latin typeface="Arial"/>
                <a:cs typeface="Arial"/>
              </a:rPr>
              <a:t>e</a:t>
            </a:r>
            <a:r>
              <a:rPr sz="1350" spc="23" dirty="0">
                <a:latin typeface="Arial"/>
                <a:cs typeface="Arial"/>
              </a:rPr>
              <a:t>r</a:t>
            </a:r>
            <a:r>
              <a:rPr sz="1350" spc="-56" dirty="0">
                <a:latin typeface="Arial"/>
                <a:cs typeface="Arial"/>
              </a:rPr>
              <a:t>vis</a:t>
            </a:r>
            <a:r>
              <a:rPr sz="1350" spc="-34" dirty="0">
                <a:latin typeface="Arial"/>
                <a:cs typeface="Arial"/>
              </a:rPr>
              <a:t>i</a:t>
            </a:r>
            <a:r>
              <a:rPr sz="1350" spc="-45" dirty="0">
                <a:latin typeface="Arial"/>
                <a:cs typeface="Arial"/>
              </a:rPr>
              <a:t>on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26155" y="1251594"/>
            <a:ext cx="2578894" cy="1764030"/>
            <a:chOff x="3177539" y="1668792"/>
            <a:chExt cx="3438525" cy="235204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7539" y="3326917"/>
              <a:ext cx="909827" cy="69339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6467" y="3367658"/>
              <a:ext cx="795655" cy="57835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04332" y="1668792"/>
              <a:ext cx="911339" cy="6918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4402" y="1708531"/>
              <a:ext cx="795781" cy="57823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224783" y="1997964"/>
              <a:ext cx="1598930" cy="708660"/>
            </a:xfrm>
            <a:custGeom>
              <a:avLst/>
              <a:gdLst/>
              <a:ahLst/>
              <a:cxnLst/>
              <a:rect l="l" t="t" r="r" b="b"/>
              <a:pathLst>
                <a:path w="1598929" h="708660">
                  <a:moveTo>
                    <a:pt x="1598675" y="0"/>
                  </a:moveTo>
                  <a:lnTo>
                    <a:pt x="0" y="0"/>
                  </a:lnTo>
                  <a:lnTo>
                    <a:pt x="0" y="708660"/>
                  </a:lnTo>
                  <a:lnTo>
                    <a:pt x="1598675" y="708660"/>
                  </a:lnTo>
                  <a:lnTo>
                    <a:pt x="1598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1379" y="2104618"/>
              <a:ext cx="1197102" cy="52809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308378" y="2903506"/>
            <a:ext cx="931069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05740">
              <a:spcBef>
                <a:spcPts val="75"/>
              </a:spcBef>
            </a:pPr>
            <a:r>
              <a:rPr sz="1500" b="1" spc="-124" dirty="0">
                <a:solidFill>
                  <a:srgbClr val="6FAC46"/>
                </a:solidFill>
                <a:latin typeface="Arial"/>
                <a:cs typeface="Arial"/>
              </a:rPr>
              <a:t>strong </a:t>
            </a:r>
            <a:r>
              <a:rPr sz="1500" b="1" spc="-120" dirty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sz="1500" b="1" spc="-165" dirty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sz="1500" b="1" spc="-180" dirty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sz="1500" b="1" spc="-90" dirty="0">
                <a:solidFill>
                  <a:srgbClr val="6FAC46"/>
                </a:solidFill>
                <a:latin typeface="Arial"/>
                <a:cs typeface="Arial"/>
              </a:rPr>
              <a:t>pe</a:t>
            </a:r>
            <a:r>
              <a:rPr sz="1500" b="1" spc="-53" dirty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sz="1500" b="1" spc="-116" dirty="0">
                <a:solidFill>
                  <a:srgbClr val="6FAC46"/>
                </a:solidFill>
                <a:latin typeface="Arial"/>
                <a:cs typeface="Arial"/>
              </a:rPr>
              <a:t>vision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133839" y="653654"/>
            <a:ext cx="5035391" cy="3693319"/>
            <a:chOff x="1321117" y="871537"/>
            <a:chExt cx="6713855" cy="492442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0488" y="2281440"/>
              <a:ext cx="911339" cy="69188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9543" y="2322449"/>
              <a:ext cx="797687" cy="57632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3215" y="3965448"/>
              <a:ext cx="911339" cy="69037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92525" y="4005833"/>
              <a:ext cx="797687" cy="57632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341120" y="1542287"/>
              <a:ext cx="6588759" cy="0"/>
            </a:xfrm>
            <a:custGeom>
              <a:avLst/>
              <a:gdLst/>
              <a:ahLst/>
              <a:cxnLst/>
              <a:rect l="l" t="t" r="r" b="b"/>
              <a:pathLst>
                <a:path w="6588759">
                  <a:moveTo>
                    <a:pt x="0" y="0"/>
                  </a:moveTo>
                  <a:lnTo>
                    <a:pt x="277368" y="0"/>
                  </a:lnTo>
                </a:path>
                <a:path w="6588759">
                  <a:moveTo>
                    <a:pt x="2471928" y="0"/>
                  </a:moveTo>
                  <a:lnTo>
                    <a:pt x="6588252" y="0"/>
                  </a:lnTo>
                </a:path>
              </a:pathLst>
            </a:custGeom>
            <a:ln w="21336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325880" y="876300"/>
              <a:ext cx="6704330" cy="4914900"/>
            </a:xfrm>
            <a:custGeom>
              <a:avLst/>
              <a:gdLst/>
              <a:ahLst/>
              <a:cxnLst/>
              <a:rect l="l" t="t" r="r" b="b"/>
              <a:pathLst>
                <a:path w="6704330" h="4914900">
                  <a:moveTo>
                    <a:pt x="6704076" y="3678936"/>
                  </a:moveTo>
                  <a:lnTo>
                    <a:pt x="0" y="3678936"/>
                  </a:lnTo>
                </a:path>
                <a:path w="6704330" h="4914900">
                  <a:moveTo>
                    <a:pt x="6192012" y="4863084"/>
                  </a:moveTo>
                  <a:lnTo>
                    <a:pt x="6192012" y="0"/>
                  </a:lnTo>
                </a:path>
                <a:path w="6704330" h="4914900">
                  <a:moveTo>
                    <a:pt x="3907535" y="4914900"/>
                  </a:moveTo>
                  <a:lnTo>
                    <a:pt x="3907535" y="51815"/>
                  </a:lnTo>
                </a:path>
              </a:pathLst>
            </a:custGeom>
            <a:ln w="9144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213867" y="1233297"/>
            <a:ext cx="928116" cy="2940939"/>
            <a:chOff x="94488" y="1644395"/>
            <a:chExt cx="1237488" cy="3921252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88" y="4651248"/>
              <a:ext cx="1219200" cy="91439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584" y="3142487"/>
              <a:ext cx="1219200" cy="9144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26542" y="3438905"/>
              <a:ext cx="562610" cy="425450"/>
            </a:xfrm>
            <a:custGeom>
              <a:avLst/>
              <a:gdLst/>
              <a:ahLst/>
              <a:cxnLst/>
              <a:rect l="l" t="t" r="r" b="b"/>
              <a:pathLst>
                <a:path w="562610" h="425450">
                  <a:moveTo>
                    <a:pt x="0" y="425196"/>
                  </a:moveTo>
                  <a:lnTo>
                    <a:pt x="562356" y="425196"/>
                  </a:lnTo>
                  <a:lnTo>
                    <a:pt x="562356" y="0"/>
                  </a:lnTo>
                  <a:lnTo>
                    <a:pt x="0" y="0"/>
                  </a:lnTo>
                  <a:lnTo>
                    <a:pt x="0" y="425196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21029" y="3303269"/>
              <a:ext cx="373380" cy="426720"/>
            </a:xfrm>
            <a:custGeom>
              <a:avLst/>
              <a:gdLst/>
              <a:ahLst/>
              <a:cxnLst/>
              <a:rect l="l" t="t" r="r" b="b"/>
              <a:pathLst>
                <a:path w="373380" h="426720">
                  <a:moveTo>
                    <a:pt x="0" y="426720"/>
                  </a:moveTo>
                  <a:lnTo>
                    <a:pt x="373380" y="426720"/>
                  </a:lnTo>
                  <a:lnTo>
                    <a:pt x="373380" y="0"/>
                  </a:lnTo>
                  <a:lnTo>
                    <a:pt x="0" y="0"/>
                  </a:lnTo>
                  <a:lnTo>
                    <a:pt x="0" y="426720"/>
                  </a:lnTo>
                  <a:close/>
                </a:path>
              </a:pathLst>
            </a:custGeom>
            <a:ln w="25908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776" y="1644395"/>
              <a:ext cx="1219200" cy="91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2882" y="28919"/>
            <a:ext cx="4179094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025" spc="-424" dirty="0">
                <a:solidFill>
                  <a:srgbClr val="FFFFFF"/>
                </a:solidFill>
              </a:rPr>
              <a:t>R</a:t>
            </a:r>
            <a:r>
              <a:rPr sz="2025" spc="-94" dirty="0">
                <a:solidFill>
                  <a:srgbClr val="FFFFFF"/>
                </a:solidFill>
              </a:rPr>
              <a:t>el</a:t>
            </a:r>
            <a:r>
              <a:rPr sz="2025" spc="-146" dirty="0">
                <a:solidFill>
                  <a:srgbClr val="FFFFFF"/>
                </a:solidFill>
              </a:rPr>
              <a:t>a</a:t>
            </a:r>
            <a:r>
              <a:rPr sz="2025" spc="83" dirty="0">
                <a:solidFill>
                  <a:srgbClr val="FFFFFF"/>
                </a:solidFill>
              </a:rPr>
              <a:t>t</a:t>
            </a:r>
            <a:r>
              <a:rPr sz="2025" spc="-105" dirty="0">
                <a:solidFill>
                  <a:srgbClr val="FFFFFF"/>
                </a:solidFill>
              </a:rPr>
              <a:t>e</a:t>
            </a:r>
            <a:r>
              <a:rPr sz="2025" spc="-101" dirty="0">
                <a:solidFill>
                  <a:srgbClr val="FFFFFF"/>
                </a:solidFill>
              </a:rPr>
              <a:t>d</a:t>
            </a:r>
            <a:r>
              <a:rPr sz="2025" spc="-109" dirty="0">
                <a:solidFill>
                  <a:srgbClr val="FFFFFF"/>
                </a:solidFill>
              </a:rPr>
              <a:t> </a:t>
            </a:r>
            <a:r>
              <a:rPr sz="2025" spc="79" dirty="0">
                <a:solidFill>
                  <a:srgbClr val="FFFFFF"/>
                </a:solidFill>
              </a:rPr>
              <a:t>t</a:t>
            </a:r>
            <a:r>
              <a:rPr sz="2025" spc="-105" dirty="0">
                <a:solidFill>
                  <a:srgbClr val="FFFFFF"/>
                </a:solidFill>
              </a:rPr>
              <a:t>opics</a:t>
            </a:r>
            <a:r>
              <a:rPr sz="2025" spc="-60" dirty="0">
                <a:solidFill>
                  <a:srgbClr val="FFFFFF"/>
                </a:solidFill>
              </a:rPr>
              <a:t>:</a:t>
            </a:r>
            <a:r>
              <a:rPr sz="2025" spc="-101" dirty="0">
                <a:solidFill>
                  <a:srgbClr val="FFFFFF"/>
                </a:solidFill>
              </a:rPr>
              <a:t> </a:t>
            </a:r>
            <a:r>
              <a:rPr sz="2025" spc="-131" dirty="0">
                <a:solidFill>
                  <a:srgbClr val="FFFFFF"/>
                </a:solidFill>
              </a:rPr>
              <a:t>sem</a:t>
            </a:r>
            <a:r>
              <a:rPr sz="2025" spc="-38" dirty="0">
                <a:solidFill>
                  <a:srgbClr val="FFFFFF"/>
                </a:solidFill>
              </a:rPr>
              <a:t>i</a:t>
            </a:r>
            <a:r>
              <a:rPr sz="2025" spc="-56" dirty="0">
                <a:solidFill>
                  <a:srgbClr val="FFFFFF"/>
                </a:solidFill>
              </a:rPr>
              <a:t>-</a:t>
            </a:r>
            <a:r>
              <a:rPr sz="2025" spc="-105" dirty="0">
                <a:solidFill>
                  <a:srgbClr val="FFFFFF"/>
                </a:solidFill>
              </a:rPr>
              <a:t>supe</a:t>
            </a:r>
            <a:r>
              <a:rPr sz="2025" spc="-53" dirty="0">
                <a:solidFill>
                  <a:srgbClr val="FFFFFF"/>
                </a:solidFill>
              </a:rPr>
              <a:t>r</a:t>
            </a:r>
            <a:r>
              <a:rPr sz="2025" spc="-113" dirty="0">
                <a:solidFill>
                  <a:srgbClr val="FFFFFF"/>
                </a:solidFill>
              </a:rPr>
              <a:t>vised</a:t>
            </a:r>
            <a:r>
              <a:rPr sz="2025" spc="-101" dirty="0">
                <a:solidFill>
                  <a:srgbClr val="FFFFFF"/>
                </a:solidFill>
              </a:rPr>
              <a:t> </a:t>
            </a:r>
            <a:r>
              <a:rPr sz="2025" spc="-75" dirty="0">
                <a:solidFill>
                  <a:srgbClr val="FFFFFF"/>
                </a:solidFill>
              </a:rPr>
              <a:t>learning</a:t>
            </a:r>
            <a:endParaRPr sz="2025" dirty="0"/>
          </a:p>
        </p:txBody>
      </p:sp>
      <p:sp>
        <p:nvSpPr>
          <p:cNvPr id="4" name="object 4"/>
          <p:cNvSpPr txBox="1"/>
          <p:nvPr/>
        </p:nvSpPr>
        <p:spPr>
          <a:xfrm>
            <a:off x="7773352" y="108204"/>
            <a:ext cx="100965" cy="20486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1275" b="1" spc="-68" dirty="0">
                <a:solidFill>
                  <a:srgbClr val="CCCCCC"/>
                </a:solidFill>
                <a:latin typeface="Arial"/>
                <a:cs typeface="Arial"/>
              </a:rPr>
              <a:t>7</a:t>
            </a:r>
            <a:endParaRPr sz="127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8554" y="3353899"/>
            <a:ext cx="6053613" cy="1771799"/>
          </a:xfrm>
          <a:prstGeom prst="rect">
            <a:avLst/>
          </a:prstGeom>
        </p:spPr>
        <p:txBody>
          <a:bodyPr vert="horz" wrap="square" lIns="0" tIns="79534" rIns="0" bIns="0" rtlCol="0">
            <a:spAutoFit/>
          </a:bodyPr>
          <a:lstStyle/>
          <a:p>
            <a:pPr marL="224314" indent="-215265">
              <a:spcBef>
                <a:spcPts val="626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b="1" u="heavy" spc="-1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Semi-supervised</a:t>
            </a:r>
            <a:r>
              <a:rPr sz="1350" spc="-105" dirty="0">
                <a:latin typeface="Arial"/>
                <a:cs typeface="Arial"/>
              </a:rPr>
              <a:t>:</a:t>
            </a:r>
            <a:r>
              <a:rPr sz="1350" spc="-86" dirty="0">
                <a:latin typeface="Arial"/>
                <a:cs typeface="Arial"/>
              </a:rPr>
              <a:t> </a:t>
            </a:r>
            <a:r>
              <a:rPr sz="1350" spc="-60" dirty="0">
                <a:latin typeface="Arial"/>
                <a:cs typeface="Arial"/>
              </a:rPr>
              <a:t>learns </a:t>
            </a:r>
            <a:r>
              <a:rPr sz="1350" spc="-15" dirty="0">
                <a:latin typeface="Arial"/>
                <a:cs typeface="Arial"/>
              </a:rPr>
              <a:t>from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-105" dirty="0">
                <a:latin typeface="Arial"/>
                <a:cs typeface="Arial"/>
              </a:rPr>
              <a:t>a</a:t>
            </a:r>
            <a:r>
              <a:rPr sz="1350" spc="-60" dirty="0">
                <a:latin typeface="Arial"/>
                <a:cs typeface="Arial"/>
              </a:rPr>
              <a:t> </a:t>
            </a:r>
            <a:r>
              <a:rPr sz="1350" spc="-53" dirty="0">
                <a:latin typeface="Arial"/>
                <a:cs typeface="Arial"/>
              </a:rPr>
              <a:t>set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of</a:t>
            </a:r>
            <a:r>
              <a:rPr sz="1350" spc="-60" dirty="0">
                <a:latin typeface="Arial"/>
                <a:cs typeface="Arial"/>
              </a:rPr>
              <a:t> </a:t>
            </a:r>
            <a:r>
              <a:rPr sz="1350" spc="-49" dirty="0">
                <a:latin typeface="Arial"/>
                <a:cs typeface="Arial"/>
              </a:rPr>
              <a:t>labeled</a:t>
            </a:r>
            <a:r>
              <a:rPr sz="1350" spc="-53" dirty="0">
                <a:latin typeface="Arial"/>
                <a:cs typeface="Arial"/>
              </a:rPr>
              <a:t> </a:t>
            </a:r>
            <a:r>
              <a:rPr sz="1350" spc="-49" dirty="0">
                <a:latin typeface="Arial"/>
                <a:cs typeface="Arial"/>
              </a:rPr>
              <a:t>(bounding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-64" dirty="0">
                <a:latin typeface="Arial"/>
                <a:cs typeface="Arial"/>
              </a:rPr>
              <a:t>box)</a:t>
            </a:r>
            <a:r>
              <a:rPr sz="1350" spc="-53" dirty="0">
                <a:latin typeface="Arial"/>
                <a:cs typeface="Arial"/>
              </a:rPr>
              <a:t> </a:t>
            </a:r>
            <a:r>
              <a:rPr sz="1350" spc="-64" dirty="0">
                <a:latin typeface="Arial"/>
                <a:cs typeface="Arial"/>
              </a:rPr>
              <a:t>and</a:t>
            </a:r>
            <a:r>
              <a:rPr sz="1350" spc="-60" dirty="0">
                <a:latin typeface="Arial"/>
                <a:cs typeface="Arial"/>
              </a:rPr>
              <a:t> </a:t>
            </a:r>
            <a:r>
              <a:rPr sz="1350" spc="-49" dirty="0">
                <a:latin typeface="Arial"/>
                <a:cs typeface="Arial"/>
              </a:rPr>
              <a:t>unlabeled</a:t>
            </a:r>
            <a:r>
              <a:rPr sz="1350" spc="-41" dirty="0">
                <a:latin typeface="Arial"/>
                <a:cs typeface="Arial"/>
              </a:rPr>
              <a:t> </a:t>
            </a:r>
            <a:r>
              <a:rPr sz="1350" spc="-83" dirty="0">
                <a:latin typeface="Arial"/>
                <a:cs typeface="Arial"/>
              </a:rPr>
              <a:t>images</a:t>
            </a:r>
            <a:endParaRPr sz="1350">
              <a:latin typeface="Arial"/>
              <a:cs typeface="Arial"/>
            </a:endParaRPr>
          </a:p>
          <a:p>
            <a:pPr marL="224314">
              <a:spcBef>
                <a:spcPts val="435"/>
              </a:spcBef>
            </a:pPr>
            <a:r>
              <a:rPr sz="1050" spc="-8" dirty="0">
                <a:solidFill>
                  <a:srgbClr val="AEABAB"/>
                </a:solidFill>
                <a:latin typeface="Arial"/>
                <a:cs typeface="Arial"/>
              </a:rPr>
              <a:t>[</a:t>
            </a:r>
            <a:r>
              <a:rPr sz="1050" spc="-56" dirty="0">
                <a:solidFill>
                  <a:srgbClr val="AEABAB"/>
                </a:solidFill>
                <a:latin typeface="Arial"/>
                <a:cs typeface="Arial"/>
              </a:rPr>
              <a:t>Wa</a:t>
            </a:r>
            <a:r>
              <a:rPr sz="1050" spc="-64" dirty="0">
                <a:solidFill>
                  <a:srgbClr val="AEABAB"/>
                </a:solidFill>
                <a:latin typeface="Arial"/>
                <a:cs typeface="Arial"/>
              </a:rPr>
              <a:t>n</a:t>
            </a:r>
            <a:r>
              <a:rPr sz="1050" spc="-90" dirty="0">
                <a:solidFill>
                  <a:srgbClr val="AEABAB"/>
                </a:solidFill>
                <a:latin typeface="Arial"/>
                <a:cs typeface="Arial"/>
              </a:rPr>
              <a:t>g</a:t>
            </a:r>
            <a:r>
              <a:rPr sz="1050" spc="-60" dirty="0">
                <a:solidFill>
                  <a:srgbClr val="AEABAB"/>
                </a:solidFill>
                <a:latin typeface="Arial"/>
                <a:cs typeface="Arial"/>
              </a:rPr>
              <a:t> </a:t>
            </a:r>
            <a:r>
              <a:rPr sz="1050" spc="-203" dirty="0">
                <a:solidFill>
                  <a:srgbClr val="AEABAB"/>
                </a:solidFill>
                <a:latin typeface="Arial"/>
                <a:cs typeface="Arial"/>
              </a:rPr>
              <a:t>C</a:t>
            </a:r>
            <a:r>
              <a:rPr sz="1050" spc="-135" dirty="0">
                <a:solidFill>
                  <a:srgbClr val="AEABAB"/>
                </a:solidFill>
                <a:latin typeface="Arial"/>
                <a:cs typeface="Arial"/>
              </a:rPr>
              <a:t>V</a:t>
            </a:r>
            <a:r>
              <a:rPr sz="1050" spc="-143" dirty="0">
                <a:solidFill>
                  <a:srgbClr val="AEABAB"/>
                </a:solidFill>
                <a:latin typeface="Arial"/>
                <a:cs typeface="Arial"/>
              </a:rPr>
              <a:t>P</a:t>
            </a:r>
            <a:r>
              <a:rPr sz="1050" spc="-188" dirty="0">
                <a:solidFill>
                  <a:srgbClr val="AEABAB"/>
                </a:solidFill>
                <a:latin typeface="Arial"/>
                <a:cs typeface="Arial"/>
              </a:rPr>
              <a:t>R</a:t>
            </a:r>
            <a:r>
              <a:rPr sz="1050" spc="-41" dirty="0">
                <a:solidFill>
                  <a:srgbClr val="AEABAB"/>
                </a:solidFill>
                <a:latin typeface="Arial"/>
                <a:cs typeface="Arial"/>
              </a:rPr>
              <a:t> </a:t>
            </a:r>
            <a:r>
              <a:rPr sz="1050" spc="-53" dirty="0">
                <a:solidFill>
                  <a:srgbClr val="AEABAB"/>
                </a:solidFill>
                <a:latin typeface="Arial"/>
                <a:cs typeface="Arial"/>
              </a:rPr>
              <a:t>1</a:t>
            </a:r>
            <a:r>
              <a:rPr sz="1050" spc="-60" dirty="0">
                <a:solidFill>
                  <a:srgbClr val="AEABAB"/>
                </a:solidFill>
                <a:latin typeface="Arial"/>
                <a:cs typeface="Arial"/>
              </a:rPr>
              <a:t>9</a:t>
            </a:r>
            <a:r>
              <a:rPr sz="1050" spc="30" dirty="0">
                <a:solidFill>
                  <a:srgbClr val="AEABAB"/>
                </a:solidFill>
                <a:latin typeface="Arial"/>
                <a:cs typeface="Arial"/>
              </a:rPr>
              <a:t>]</a:t>
            </a:r>
            <a:endParaRPr sz="1050">
              <a:latin typeface="Arial"/>
              <a:cs typeface="Arial"/>
            </a:endParaRPr>
          </a:p>
          <a:p>
            <a:pPr marL="224314" marR="192881" indent="-215265">
              <a:lnSpc>
                <a:spcPts val="2108"/>
              </a:lnSpc>
              <a:spcBef>
                <a:spcPts val="94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b="1" u="heavy" spc="-8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Weakly </a:t>
            </a:r>
            <a:r>
              <a:rPr sz="1350" b="1" u="heavy" spc="-10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semi-supervised</a:t>
            </a:r>
            <a:r>
              <a:rPr sz="1350" spc="-101" dirty="0">
                <a:latin typeface="Arial"/>
                <a:cs typeface="Arial"/>
              </a:rPr>
              <a:t>: </a:t>
            </a:r>
            <a:r>
              <a:rPr sz="1350" spc="-60" dirty="0">
                <a:latin typeface="Arial"/>
                <a:cs typeface="Arial"/>
              </a:rPr>
              <a:t>learns </a:t>
            </a:r>
            <a:r>
              <a:rPr sz="1350" spc="-15" dirty="0">
                <a:latin typeface="Arial"/>
                <a:cs typeface="Arial"/>
              </a:rPr>
              <a:t>from </a:t>
            </a:r>
            <a:r>
              <a:rPr sz="1350" spc="-105" dirty="0">
                <a:latin typeface="Arial"/>
                <a:cs typeface="Arial"/>
              </a:rPr>
              <a:t>a </a:t>
            </a:r>
            <a:r>
              <a:rPr sz="1350" spc="-53" dirty="0">
                <a:latin typeface="Arial"/>
                <a:cs typeface="Arial"/>
              </a:rPr>
              <a:t>set </a:t>
            </a:r>
            <a:r>
              <a:rPr sz="1350" spc="-4" dirty="0">
                <a:latin typeface="Arial"/>
                <a:cs typeface="Arial"/>
              </a:rPr>
              <a:t>of </a:t>
            </a:r>
            <a:r>
              <a:rPr sz="1350" spc="-49" dirty="0">
                <a:latin typeface="Arial"/>
                <a:cs typeface="Arial"/>
              </a:rPr>
              <a:t>labeled (bounding </a:t>
            </a:r>
            <a:r>
              <a:rPr sz="1350" spc="-64" dirty="0">
                <a:latin typeface="Arial"/>
                <a:cs typeface="Arial"/>
              </a:rPr>
              <a:t>box) and </a:t>
            </a:r>
            <a:r>
              <a:rPr sz="1350" spc="-56" dirty="0">
                <a:latin typeface="Arial"/>
                <a:cs typeface="Arial"/>
              </a:rPr>
              <a:t>weakly </a:t>
            </a:r>
            <a:r>
              <a:rPr sz="1350" spc="-368" dirty="0">
                <a:latin typeface="Arial"/>
                <a:cs typeface="Arial"/>
              </a:rPr>
              <a:t> </a:t>
            </a:r>
            <a:r>
              <a:rPr sz="1350" spc="4" dirty="0">
                <a:latin typeface="Arial"/>
                <a:cs typeface="Arial"/>
              </a:rPr>
              <a:t>l</a:t>
            </a:r>
            <a:r>
              <a:rPr sz="1350" spc="-75" dirty="0">
                <a:latin typeface="Arial"/>
                <a:cs typeface="Arial"/>
              </a:rPr>
              <a:t>ab</a:t>
            </a:r>
            <a:r>
              <a:rPr sz="1350" spc="-71" dirty="0">
                <a:latin typeface="Arial"/>
                <a:cs typeface="Arial"/>
              </a:rPr>
              <a:t>e</a:t>
            </a:r>
            <a:r>
              <a:rPr sz="1350" spc="4" dirty="0">
                <a:latin typeface="Arial"/>
                <a:cs typeface="Arial"/>
              </a:rPr>
              <a:t>l</a:t>
            </a:r>
            <a:r>
              <a:rPr sz="1350" spc="-64" dirty="0">
                <a:latin typeface="Arial"/>
                <a:cs typeface="Arial"/>
              </a:rPr>
              <a:t>ed</a:t>
            </a:r>
            <a:r>
              <a:rPr sz="1350" spc="-60" dirty="0">
                <a:latin typeface="Arial"/>
                <a:cs typeface="Arial"/>
              </a:rPr>
              <a:t> </a:t>
            </a:r>
            <a:r>
              <a:rPr sz="1350" spc="-23" dirty="0">
                <a:latin typeface="Arial"/>
                <a:cs typeface="Arial"/>
              </a:rPr>
              <a:t>(</a:t>
            </a:r>
            <a:r>
              <a:rPr sz="1350" spc="-26" dirty="0">
                <a:latin typeface="Arial"/>
                <a:cs typeface="Arial"/>
              </a:rPr>
              <a:t>i</a:t>
            </a:r>
            <a:r>
              <a:rPr sz="1350" spc="-86" dirty="0">
                <a:latin typeface="Arial"/>
                <a:cs typeface="Arial"/>
              </a:rPr>
              <a:t>mage</a:t>
            </a:r>
            <a:r>
              <a:rPr sz="1350" spc="-64" dirty="0">
                <a:latin typeface="Arial"/>
                <a:cs typeface="Arial"/>
              </a:rPr>
              <a:t> </a:t>
            </a:r>
            <a:r>
              <a:rPr sz="1350" spc="4" dirty="0">
                <a:latin typeface="Arial"/>
                <a:cs typeface="Arial"/>
              </a:rPr>
              <a:t>l</a:t>
            </a:r>
            <a:r>
              <a:rPr sz="1350" spc="-75" dirty="0">
                <a:latin typeface="Arial"/>
                <a:cs typeface="Arial"/>
              </a:rPr>
              <a:t>ab</a:t>
            </a:r>
            <a:r>
              <a:rPr sz="1350" spc="-71" dirty="0">
                <a:latin typeface="Arial"/>
                <a:cs typeface="Arial"/>
              </a:rPr>
              <a:t>e</a:t>
            </a:r>
            <a:r>
              <a:rPr sz="1350" spc="4" dirty="0">
                <a:latin typeface="Arial"/>
                <a:cs typeface="Arial"/>
              </a:rPr>
              <a:t>l</a:t>
            </a:r>
            <a:r>
              <a:rPr sz="1350" spc="-41" dirty="0">
                <a:latin typeface="Arial"/>
                <a:cs typeface="Arial"/>
              </a:rPr>
              <a:t>)</a:t>
            </a:r>
            <a:r>
              <a:rPr sz="1350" spc="-60" dirty="0">
                <a:latin typeface="Arial"/>
                <a:cs typeface="Arial"/>
              </a:rPr>
              <a:t> </a:t>
            </a:r>
            <a:r>
              <a:rPr sz="1350" spc="4" dirty="0">
                <a:latin typeface="Arial"/>
                <a:cs typeface="Arial"/>
              </a:rPr>
              <a:t>i</a:t>
            </a:r>
            <a:r>
              <a:rPr sz="1350" spc="-101" dirty="0">
                <a:latin typeface="Arial"/>
                <a:cs typeface="Arial"/>
              </a:rPr>
              <a:t>mages</a:t>
            </a:r>
            <a:endParaRPr sz="1350">
              <a:latin typeface="Arial"/>
              <a:cs typeface="Arial"/>
            </a:endParaRPr>
          </a:p>
          <a:p>
            <a:pPr marL="217170">
              <a:spcBef>
                <a:spcPts val="285"/>
              </a:spcBef>
            </a:pPr>
            <a:r>
              <a:rPr sz="1050" spc="-49" dirty="0">
                <a:solidFill>
                  <a:srgbClr val="AEABAB"/>
                </a:solidFill>
                <a:latin typeface="Arial"/>
                <a:cs typeface="Arial"/>
              </a:rPr>
              <a:t>[</a:t>
            </a:r>
            <a:r>
              <a:rPr sz="1050" spc="-184" dirty="0">
                <a:solidFill>
                  <a:srgbClr val="AEABAB"/>
                </a:solidFill>
                <a:latin typeface="Arial"/>
                <a:cs typeface="Arial"/>
              </a:rPr>
              <a:t>Y</a:t>
            </a:r>
            <a:r>
              <a:rPr sz="1050" spc="-56" dirty="0">
                <a:solidFill>
                  <a:srgbClr val="AEABAB"/>
                </a:solidFill>
                <a:latin typeface="Arial"/>
                <a:cs typeface="Arial"/>
              </a:rPr>
              <a:t>an </a:t>
            </a:r>
            <a:r>
              <a:rPr sz="1050" spc="-75" dirty="0">
                <a:solidFill>
                  <a:srgbClr val="AEABAB"/>
                </a:solidFill>
                <a:latin typeface="Arial"/>
                <a:cs typeface="Arial"/>
              </a:rPr>
              <a:t>arX</a:t>
            </a:r>
            <a:r>
              <a:rPr sz="1050" spc="-23" dirty="0">
                <a:solidFill>
                  <a:srgbClr val="AEABAB"/>
                </a:solidFill>
                <a:latin typeface="Arial"/>
                <a:cs typeface="Arial"/>
              </a:rPr>
              <a:t>iv</a:t>
            </a:r>
            <a:r>
              <a:rPr sz="1050" spc="-56" dirty="0">
                <a:solidFill>
                  <a:srgbClr val="AEABAB"/>
                </a:solidFill>
                <a:latin typeface="Arial"/>
                <a:cs typeface="Arial"/>
              </a:rPr>
              <a:t> </a:t>
            </a:r>
            <a:r>
              <a:rPr sz="1050" spc="-53" dirty="0">
                <a:solidFill>
                  <a:srgbClr val="AEABAB"/>
                </a:solidFill>
                <a:latin typeface="Arial"/>
                <a:cs typeface="Arial"/>
              </a:rPr>
              <a:t>1</a:t>
            </a:r>
            <a:r>
              <a:rPr sz="1050" spc="-60" dirty="0">
                <a:solidFill>
                  <a:srgbClr val="AEABAB"/>
                </a:solidFill>
                <a:latin typeface="Arial"/>
                <a:cs typeface="Arial"/>
              </a:rPr>
              <a:t>7</a:t>
            </a:r>
            <a:r>
              <a:rPr sz="1050" spc="-53" dirty="0">
                <a:solidFill>
                  <a:srgbClr val="AEABAB"/>
                </a:solidFill>
                <a:latin typeface="Arial"/>
                <a:cs typeface="Arial"/>
              </a:rPr>
              <a:t>0</a:t>
            </a:r>
            <a:r>
              <a:rPr sz="1050" spc="-60" dirty="0">
                <a:solidFill>
                  <a:srgbClr val="AEABAB"/>
                </a:solidFill>
                <a:latin typeface="Arial"/>
                <a:cs typeface="Arial"/>
              </a:rPr>
              <a:t>2</a:t>
            </a:r>
            <a:r>
              <a:rPr sz="1050" spc="-26" dirty="0">
                <a:solidFill>
                  <a:srgbClr val="AEABAB"/>
                </a:solidFill>
                <a:latin typeface="Arial"/>
                <a:cs typeface="Arial"/>
              </a:rPr>
              <a:t>.</a:t>
            </a:r>
            <a:r>
              <a:rPr sz="1050" spc="-53" dirty="0">
                <a:solidFill>
                  <a:srgbClr val="AEABAB"/>
                </a:solidFill>
                <a:latin typeface="Arial"/>
                <a:cs typeface="Arial"/>
              </a:rPr>
              <a:t>0</a:t>
            </a:r>
            <a:r>
              <a:rPr sz="1050" spc="-60" dirty="0">
                <a:solidFill>
                  <a:srgbClr val="AEABAB"/>
                </a:solidFill>
                <a:latin typeface="Arial"/>
                <a:cs typeface="Arial"/>
              </a:rPr>
              <a:t>8</a:t>
            </a:r>
            <a:r>
              <a:rPr sz="1050" spc="-53" dirty="0">
                <a:solidFill>
                  <a:srgbClr val="AEABAB"/>
                </a:solidFill>
                <a:latin typeface="Arial"/>
                <a:cs typeface="Arial"/>
              </a:rPr>
              <a:t>7</a:t>
            </a:r>
            <a:r>
              <a:rPr sz="1050" spc="-60" dirty="0">
                <a:solidFill>
                  <a:srgbClr val="AEABAB"/>
                </a:solidFill>
                <a:latin typeface="Arial"/>
                <a:cs typeface="Arial"/>
              </a:rPr>
              <a:t>4</a:t>
            </a:r>
            <a:r>
              <a:rPr sz="1050" spc="-11" dirty="0">
                <a:solidFill>
                  <a:srgbClr val="AEABAB"/>
                </a:solidFill>
                <a:latin typeface="Arial"/>
                <a:cs typeface="Arial"/>
              </a:rPr>
              <a:t>0]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5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275">
              <a:latin typeface="Arial"/>
              <a:cs typeface="Arial"/>
            </a:endParaRPr>
          </a:p>
          <a:p>
            <a:pPr marR="176689" algn="r"/>
            <a:r>
              <a:rPr sz="1050" spc="-38" dirty="0">
                <a:solidFill>
                  <a:srgbClr val="AEABAB"/>
                </a:solidFill>
                <a:latin typeface="Arial"/>
                <a:cs typeface="Arial"/>
              </a:rPr>
              <a:t>I</a:t>
            </a:r>
            <a:r>
              <a:rPr sz="1050" spc="-41" dirty="0">
                <a:solidFill>
                  <a:srgbClr val="AEABAB"/>
                </a:solidFill>
                <a:latin typeface="Arial"/>
                <a:cs typeface="Arial"/>
              </a:rPr>
              <a:t>m</a:t>
            </a:r>
            <a:r>
              <a:rPr sz="1050" spc="-86" dirty="0">
                <a:solidFill>
                  <a:srgbClr val="AEABAB"/>
                </a:solidFill>
                <a:latin typeface="Arial"/>
                <a:cs typeface="Arial"/>
              </a:rPr>
              <a:t>a</a:t>
            </a:r>
            <a:r>
              <a:rPr sz="1050" spc="-98" dirty="0">
                <a:solidFill>
                  <a:srgbClr val="AEABAB"/>
                </a:solidFill>
                <a:latin typeface="Arial"/>
                <a:cs typeface="Arial"/>
              </a:rPr>
              <a:t>g</a:t>
            </a:r>
            <a:r>
              <a:rPr sz="1050" spc="-60" dirty="0">
                <a:solidFill>
                  <a:srgbClr val="AEABAB"/>
                </a:solidFill>
                <a:latin typeface="Arial"/>
                <a:cs typeface="Arial"/>
              </a:rPr>
              <a:t>e</a:t>
            </a:r>
            <a:r>
              <a:rPr sz="1050" spc="-56" dirty="0">
                <a:solidFill>
                  <a:srgbClr val="AEABAB"/>
                </a:solidFill>
                <a:latin typeface="Arial"/>
                <a:cs typeface="Arial"/>
              </a:rPr>
              <a:t> </a:t>
            </a:r>
            <a:r>
              <a:rPr sz="1050" spc="-38" dirty="0">
                <a:solidFill>
                  <a:srgbClr val="AEABAB"/>
                </a:solidFill>
                <a:latin typeface="Arial"/>
                <a:cs typeface="Arial"/>
              </a:rPr>
              <a:t>c</a:t>
            </a:r>
            <a:r>
              <a:rPr sz="1050" spc="-45" dirty="0">
                <a:solidFill>
                  <a:srgbClr val="AEABAB"/>
                </a:solidFill>
                <a:latin typeface="Arial"/>
                <a:cs typeface="Arial"/>
              </a:rPr>
              <a:t>r</a:t>
            </a:r>
            <a:r>
              <a:rPr sz="1050" spc="-49" dirty="0">
                <a:solidFill>
                  <a:srgbClr val="AEABAB"/>
                </a:solidFill>
                <a:latin typeface="Arial"/>
                <a:cs typeface="Arial"/>
              </a:rPr>
              <a:t>e</a:t>
            </a:r>
            <a:r>
              <a:rPr sz="1050" spc="-56" dirty="0">
                <a:solidFill>
                  <a:srgbClr val="AEABAB"/>
                </a:solidFill>
                <a:latin typeface="Arial"/>
                <a:cs typeface="Arial"/>
              </a:rPr>
              <a:t>d</a:t>
            </a:r>
            <a:r>
              <a:rPr sz="1050" spc="19" dirty="0">
                <a:solidFill>
                  <a:srgbClr val="AEABAB"/>
                </a:solidFill>
                <a:latin typeface="Arial"/>
                <a:cs typeface="Arial"/>
              </a:rPr>
              <a:t>it:</a:t>
            </a:r>
            <a:r>
              <a:rPr sz="1050" spc="-45" dirty="0">
                <a:solidFill>
                  <a:srgbClr val="AEABAB"/>
                </a:solidFill>
                <a:latin typeface="Arial"/>
                <a:cs typeface="Arial"/>
              </a:rPr>
              <a:t> </a:t>
            </a:r>
            <a:r>
              <a:rPr sz="1050" spc="30" dirty="0">
                <a:solidFill>
                  <a:srgbClr val="AEABAB"/>
                </a:solidFill>
                <a:latin typeface="Arial"/>
                <a:cs typeface="Arial"/>
              </a:rPr>
              <a:t>[</a:t>
            </a:r>
            <a:r>
              <a:rPr sz="1050" spc="-120" dirty="0">
                <a:solidFill>
                  <a:srgbClr val="AEABAB"/>
                </a:solidFill>
                <a:latin typeface="Arial"/>
                <a:cs typeface="Arial"/>
              </a:rPr>
              <a:t>J</a:t>
            </a:r>
            <a:r>
              <a:rPr sz="1050" spc="-139" dirty="0">
                <a:solidFill>
                  <a:srgbClr val="AEABAB"/>
                </a:solidFill>
                <a:latin typeface="Arial"/>
                <a:cs typeface="Arial"/>
              </a:rPr>
              <a:t>e</a:t>
            </a:r>
            <a:r>
              <a:rPr sz="1050" spc="-56" dirty="0">
                <a:solidFill>
                  <a:srgbClr val="AEABAB"/>
                </a:solidFill>
                <a:latin typeface="Arial"/>
                <a:cs typeface="Arial"/>
              </a:rPr>
              <a:t>on</a:t>
            </a:r>
            <a:r>
              <a:rPr sz="1050" spc="-53" dirty="0">
                <a:solidFill>
                  <a:srgbClr val="AEABAB"/>
                </a:solidFill>
                <a:latin typeface="Arial"/>
                <a:cs typeface="Arial"/>
              </a:rPr>
              <a:t>g</a:t>
            </a:r>
            <a:r>
              <a:rPr sz="1050" spc="-60" dirty="0">
                <a:solidFill>
                  <a:srgbClr val="AEABAB"/>
                </a:solidFill>
                <a:latin typeface="Arial"/>
                <a:cs typeface="Arial"/>
              </a:rPr>
              <a:t> </a:t>
            </a:r>
            <a:r>
              <a:rPr sz="1050" spc="-56" dirty="0">
                <a:solidFill>
                  <a:srgbClr val="AEABAB"/>
                </a:solidFill>
                <a:latin typeface="Arial"/>
                <a:cs typeface="Arial"/>
              </a:rPr>
              <a:t>1</a:t>
            </a:r>
            <a:r>
              <a:rPr sz="1050" spc="-53" dirty="0">
                <a:solidFill>
                  <a:srgbClr val="AEABAB"/>
                </a:solidFill>
                <a:latin typeface="Arial"/>
                <a:cs typeface="Arial"/>
              </a:rPr>
              <a:t>9 </a:t>
            </a:r>
            <a:r>
              <a:rPr sz="1050" spc="-79" dirty="0">
                <a:solidFill>
                  <a:srgbClr val="AEABAB"/>
                </a:solidFill>
                <a:latin typeface="Arial"/>
                <a:cs typeface="Arial"/>
              </a:rPr>
              <a:t>N</a:t>
            </a:r>
            <a:r>
              <a:rPr sz="1050" spc="-49" dirty="0">
                <a:solidFill>
                  <a:srgbClr val="AEABAB"/>
                </a:solidFill>
                <a:latin typeface="Arial"/>
                <a:cs typeface="Arial"/>
              </a:rPr>
              <a:t>e</a:t>
            </a:r>
            <a:r>
              <a:rPr sz="1050" spc="-56" dirty="0">
                <a:solidFill>
                  <a:srgbClr val="AEABAB"/>
                </a:solidFill>
                <a:latin typeface="Arial"/>
                <a:cs typeface="Arial"/>
              </a:rPr>
              <a:t>u</a:t>
            </a:r>
            <a:r>
              <a:rPr sz="1050" spc="-41" dirty="0">
                <a:solidFill>
                  <a:srgbClr val="AEABAB"/>
                </a:solidFill>
                <a:latin typeface="Arial"/>
                <a:cs typeface="Arial"/>
              </a:rPr>
              <a:t>rI</a:t>
            </a:r>
            <a:r>
              <a:rPr sz="1050" spc="-98" dirty="0">
                <a:solidFill>
                  <a:srgbClr val="AEABAB"/>
                </a:solidFill>
                <a:latin typeface="Arial"/>
                <a:cs typeface="Arial"/>
              </a:rPr>
              <a:t>P</a:t>
            </a:r>
            <a:r>
              <a:rPr sz="1050" spc="-217" dirty="0">
                <a:solidFill>
                  <a:srgbClr val="AEABAB"/>
                </a:solidFill>
                <a:latin typeface="Arial"/>
                <a:cs typeface="Arial"/>
              </a:rPr>
              <a:t>S</a:t>
            </a:r>
            <a:r>
              <a:rPr sz="1050" spc="30" dirty="0">
                <a:solidFill>
                  <a:srgbClr val="AEABAB"/>
                </a:solidFill>
                <a:latin typeface="Arial"/>
                <a:cs typeface="Arial"/>
              </a:rPr>
              <a:t>]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933" y="616077"/>
            <a:ext cx="5715000" cy="258660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358" y="777220"/>
            <a:ext cx="3728561" cy="129064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R="3810" algn="r">
              <a:spcBef>
                <a:spcPts val="79"/>
              </a:spcBef>
            </a:pPr>
            <a:r>
              <a:rPr sz="1500" b="1" spc="-131" dirty="0">
                <a:solidFill>
                  <a:srgbClr val="767070"/>
                </a:solidFill>
                <a:latin typeface="Arial"/>
                <a:cs typeface="Arial"/>
              </a:rPr>
              <a:t>H</a:t>
            </a:r>
            <a:r>
              <a:rPr sz="1500" b="1" spc="-109" dirty="0">
                <a:solidFill>
                  <a:srgbClr val="767070"/>
                </a:solidFill>
                <a:latin typeface="Arial"/>
                <a:cs typeface="Arial"/>
              </a:rPr>
              <a:t>a</a:t>
            </a:r>
            <a:r>
              <a:rPr sz="1500" b="1" spc="-139" dirty="0">
                <a:solidFill>
                  <a:srgbClr val="767070"/>
                </a:solidFill>
                <a:latin typeface="Arial"/>
                <a:cs typeface="Arial"/>
              </a:rPr>
              <a:t>k</a:t>
            </a:r>
            <a:r>
              <a:rPr sz="1500" b="1" spc="-101" dirty="0">
                <a:solidFill>
                  <a:srgbClr val="767070"/>
                </a:solidFill>
                <a:latin typeface="Arial"/>
                <a:cs typeface="Arial"/>
              </a:rPr>
              <a:t>an</a:t>
            </a:r>
            <a:r>
              <a:rPr sz="1500" b="1" spc="-79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500" b="1" spc="-105" dirty="0">
                <a:solidFill>
                  <a:srgbClr val="767070"/>
                </a:solidFill>
                <a:latin typeface="Arial"/>
                <a:cs typeface="Arial"/>
              </a:rPr>
              <a:t>Bilen</a:t>
            </a:r>
            <a:endParaRPr sz="1500"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1913" dirty="0">
              <a:latin typeface="Arial"/>
              <a:cs typeface="Arial"/>
            </a:endParaRPr>
          </a:p>
          <a:p>
            <a:pPr marL="266700" marR="775811" indent="-257175">
              <a:lnSpc>
                <a:spcPts val="1702"/>
              </a:lnSpc>
              <a:buChar char="-"/>
              <a:tabLst>
                <a:tab pos="266224" algn="l"/>
                <a:tab pos="266700" algn="l"/>
              </a:tabLst>
            </a:pPr>
            <a:r>
              <a:rPr sz="1575" spc="-263" dirty="0">
                <a:latin typeface="Arial"/>
                <a:cs typeface="Arial"/>
              </a:rPr>
              <a:t>F</a:t>
            </a:r>
            <a:r>
              <a:rPr sz="1575" spc="-105" dirty="0">
                <a:latin typeface="Arial"/>
                <a:cs typeface="Arial"/>
              </a:rPr>
              <a:t>ocu</a:t>
            </a:r>
            <a:r>
              <a:rPr sz="1575" spc="-101" dirty="0">
                <a:latin typeface="Arial"/>
                <a:cs typeface="Arial"/>
              </a:rPr>
              <a:t>s</a:t>
            </a:r>
            <a:r>
              <a:rPr sz="1575" spc="-135" dirty="0">
                <a:latin typeface="Arial"/>
                <a:cs typeface="Arial"/>
              </a:rPr>
              <a:t>es</a:t>
            </a:r>
            <a:r>
              <a:rPr sz="1575" spc="-68" dirty="0">
                <a:latin typeface="Arial"/>
                <a:cs typeface="Arial"/>
              </a:rPr>
              <a:t> </a:t>
            </a:r>
            <a:r>
              <a:rPr sz="1575" spc="-53" dirty="0">
                <a:latin typeface="Arial"/>
                <a:cs typeface="Arial"/>
              </a:rPr>
              <a:t>o</a:t>
            </a:r>
            <a:r>
              <a:rPr sz="1575" spc="-49" dirty="0">
                <a:latin typeface="Arial"/>
                <a:cs typeface="Arial"/>
              </a:rPr>
              <a:t>n</a:t>
            </a:r>
            <a:r>
              <a:rPr sz="1575" spc="-86" dirty="0">
                <a:latin typeface="Arial"/>
                <a:cs typeface="Arial"/>
              </a:rPr>
              <a:t> </a:t>
            </a:r>
            <a:r>
              <a:rPr sz="1575" spc="-41" dirty="0">
                <a:latin typeface="Arial"/>
                <a:cs typeface="Arial"/>
              </a:rPr>
              <a:t>objec</a:t>
            </a:r>
            <a:r>
              <a:rPr sz="1575" spc="-23" dirty="0">
                <a:latin typeface="Arial"/>
                <a:cs typeface="Arial"/>
              </a:rPr>
              <a:t>t</a:t>
            </a:r>
            <a:r>
              <a:rPr sz="1575" spc="-83" dirty="0">
                <a:latin typeface="Arial"/>
                <a:cs typeface="Arial"/>
              </a:rPr>
              <a:t> </a:t>
            </a:r>
            <a:r>
              <a:rPr sz="1575" spc="-75" dirty="0">
                <a:latin typeface="Arial"/>
                <a:cs typeface="Arial"/>
              </a:rPr>
              <a:t>d</a:t>
            </a:r>
            <a:r>
              <a:rPr sz="1575" spc="-83" dirty="0">
                <a:latin typeface="Arial"/>
                <a:cs typeface="Arial"/>
              </a:rPr>
              <a:t>e</a:t>
            </a:r>
            <a:r>
              <a:rPr sz="1575" spc="75" dirty="0">
                <a:latin typeface="Arial"/>
                <a:cs typeface="Arial"/>
              </a:rPr>
              <a:t>t</a:t>
            </a:r>
            <a:r>
              <a:rPr sz="1575" spc="-38" dirty="0">
                <a:latin typeface="Arial"/>
                <a:cs typeface="Arial"/>
              </a:rPr>
              <a:t>ection</a:t>
            </a:r>
            <a:r>
              <a:rPr sz="1575" spc="-83" dirty="0">
                <a:latin typeface="Arial"/>
                <a:cs typeface="Arial"/>
              </a:rPr>
              <a:t> </a:t>
            </a:r>
            <a:r>
              <a:rPr sz="1575" spc="8" dirty="0">
                <a:latin typeface="Arial"/>
                <a:cs typeface="Arial"/>
              </a:rPr>
              <a:t>with  </a:t>
            </a:r>
            <a:r>
              <a:rPr sz="1575" spc="-75" dirty="0">
                <a:latin typeface="Arial"/>
                <a:cs typeface="Arial"/>
              </a:rPr>
              <a:t>ima</a:t>
            </a:r>
            <a:r>
              <a:rPr sz="1575" spc="-94" dirty="0">
                <a:latin typeface="Arial"/>
                <a:cs typeface="Arial"/>
              </a:rPr>
              <a:t>g</a:t>
            </a:r>
            <a:r>
              <a:rPr sz="1575" spc="-98" dirty="0">
                <a:latin typeface="Arial"/>
                <a:cs typeface="Arial"/>
              </a:rPr>
              <a:t>e</a:t>
            </a:r>
            <a:r>
              <a:rPr sz="1575" spc="-41" dirty="0">
                <a:latin typeface="Arial"/>
                <a:cs typeface="Arial"/>
              </a:rPr>
              <a:t>-</a:t>
            </a:r>
            <a:r>
              <a:rPr sz="1575" spc="-26" dirty="0">
                <a:latin typeface="Arial"/>
                <a:cs typeface="Arial"/>
              </a:rPr>
              <a:t>l</a:t>
            </a:r>
            <a:r>
              <a:rPr sz="1575" spc="-75" dirty="0">
                <a:latin typeface="Arial"/>
                <a:cs typeface="Arial"/>
              </a:rPr>
              <a:t>e</a:t>
            </a:r>
            <a:r>
              <a:rPr sz="1575" spc="-98" dirty="0">
                <a:latin typeface="Arial"/>
                <a:cs typeface="Arial"/>
              </a:rPr>
              <a:t>v</a:t>
            </a:r>
            <a:r>
              <a:rPr sz="1575" spc="-41" dirty="0">
                <a:latin typeface="Arial"/>
                <a:cs typeface="Arial"/>
              </a:rPr>
              <a:t>el</a:t>
            </a:r>
            <a:r>
              <a:rPr sz="1575" spc="-75" dirty="0">
                <a:latin typeface="Arial"/>
                <a:cs typeface="Arial"/>
              </a:rPr>
              <a:t> </a:t>
            </a:r>
            <a:r>
              <a:rPr sz="1575" spc="-79" dirty="0">
                <a:latin typeface="Arial"/>
                <a:cs typeface="Arial"/>
              </a:rPr>
              <a:t>supe</a:t>
            </a:r>
            <a:r>
              <a:rPr sz="1575" spc="-34" dirty="0">
                <a:latin typeface="Arial"/>
                <a:cs typeface="Arial"/>
              </a:rPr>
              <a:t>r</a:t>
            </a:r>
            <a:r>
              <a:rPr sz="1575" spc="-71" dirty="0">
                <a:latin typeface="Arial"/>
                <a:cs typeface="Arial"/>
              </a:rPr>
              <a:t>vi</a:t>
            </a:r>
            <a:r>
              <a:rPr sz="1575" spc="-105" dirty="0">
                <a:latin typeface="Arial"/>
                <a:cs typeface="Arial"/>
              </a:rPr>
              <a:t>s</a:t>
            </a:r>
            <a:r>
              <a:rPr sz="1575" spc="-30" dirty="0">
                <a:latin typeface="Arial"/>
                <a:cs typeface="Arial"/>
              </a:rPr>
              <a:t>ion</a:t>
            </a:r>
            <a:endParaRPr sz="1575" dirty="0">
              <a:latin typeface="Arial"/>
              <a:cs typeface="Arial"/>
            </a:endParaRPr>
          </a:p>
          <a:p>
            <a:pPr marL="9525">
              <a:spcBef>
                <a:spcPts val="604"/>
              </a:spcBef>
              <a:tabLst>
                <a:tab pos="266224" algn="l"/>
                <a:tab pos="266700" algn="l"/>
              </a:tabLst>
            </a:pPr>
            <a:endParaRPr sz="1575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0"/>
            <a:ext cx="6858000" cy="449580"/>
          </a:xfrm>
          <a:custGeom>
            <a:avLst/>
            <a:gdLst/>
            <a:ahLst/>
            <a:cxnLst/>
            <a:rect l="l" t="t" r="r" b="b"/>
            <a:pathLst>
              <a:path w="9144000" h="599440">
                <a:moveTo>
                  <a:pt x="9144000" y="0"/>
                </a:moveTo>
                <a:lnTo>
                  <a:pt x="0" y="0"/>
                </a:lnTo>
                <a:lnTo>
                  <a:pt x="0" y="598932"/>
                </a:lnTo>
                <a:lnTo>
                  <a:pt x="9144000" y="598932"/>
                </a:lnTo>
                <a:lnTo>
                  <a:pt x="9144000" y="0"/>
                </a:lnTo>
                <a:close/>
              </a:path>
            </a:pathLst>
          </a:custGeom>
          <a:solidFill>
            <a:srgbClr val="333E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30938" y="49245"/>
            <a:ext cx="4536662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184" dirty="0">
                <a:solidFill>
                  <a:srgbClr val="FFFFFF"/>
                </a:solidFill>
              </a:rPr>
              <a:t>W</a:t>
            </a:r>
            <a:r>
              <a:rPr sz="1800" spc="-101" dirty="0">
                <a:solidFill>
                  <a:srgbClr val="FFFFFF"/>
                </a:solidFill>
              </a:rPr>
              <a:t>eakl</a:t>
            </a:r>
            <a:r>
              <a:rPr sz="1800" spc="-105" dirty="0">
                <a:solidFill>
                  <a:srgbClr val="FFFFFF"/>
                </a:solidFill>
              </a:rPr>
              <a:t>y</a:t>
            </a:r>
            <a:r>
              <a:rPr sz="1800" spc="-101" dirty="0">
                <a:solidFill>
                  <a:srgbClr val="FFFFFF"/>
                </a:solidFill>
              </a:rPr>
              <a:t> </a:t>
            </a:r>
            <a:r>
              <a:rPr sz="1800" spc="-94" dirty="0">
                <a:solidFill>
                  <a:srgbClr val="FFFFFF"/>
                </a:solidFill>
              </a:rPr>
              <a:t>supe</a:t>
            </a:r>
            <a:r>
              <a:rPr sz="1800" spc="-49" dirty="0">
                <a:solidFill>
                  <a:srgbClr val="FFFFFF"/>
                </a:solidFill>
              </a:rPr>
              <a:t>r</a:t>
            </a:r>
            <a:r>
              <a:rPr sz="1800" spc="-94" dirty="0">
                <a:solidFill>
                  <a:srgbClr val="FFFFFF"/>
                </a:solidFill>
              </a:rPr>
              <a:t>vi</a:t>
            </a:r>
            <a:r>
              <a:rPr sz="1800" spc="-139" dirty="0">
                <a:solidFill>
                  <a:srgbClr val="FFFFFF"/>
                </a:solidFill>
              </a:rPr>
              <a:t>s</a:t>
            </a:r>
            <a:r>
              <a:rPr sz="1800" spc="-94" dirty="0">
                <a:solidFill>
                  <a:srgbClr val="FFFFFF"/>
                </a:solidFill>
              </a:rPr>
              <a:t>e</a:t>
            </a:r>
            <a:r>
              <a:rPr sz="1800" spc="-90" dirty="0">
                <a:solidFill>
                  <a:srgbClr val="FFFFFF"/>
                </a:solidFill>
              </a:rPr>
              <a:t>d</a:t>
            </a:r>
            <a:r>
              <a:rPr sz="1800" spc="-105" dirty="0">
                <a:solidFill>
                  <a:srgbClr val="FFFFFF"/>
                </a:solidFill>
              </a:rPr>
              <a:t> </a:t>
            </a:r>
            <a:r>
              <a:rPr sz="1800" spc="-53" dirty="0">
                <a:solidFill>
                  <a:srgbClr val="FFFFFF"/>
                </a:solidFill>
              </a:rPr>
              <a:t>objec</a:t>
            </a:r>
            <a:r>
              <a:rPr sz="1800" spc="-30" dirty="0">
                <a:solidFill>
                  <a:srgbClr val="FFFFFF"/>
                </a:solidFill>
              </a:rPr>
              <a:t>t</a:t>
            </a:r>
            <a:r>
              <a:rPr sz="1800" spc="-98" dirty="0">
                <a:solidFill>
                  <a:srgbClr val="FFFFFF"/>
                </a:solidFill>
              </a:rPr>
              <a:t> </a:t>
            </a:r>
            <a:r>
              <a:rPr sz="1800" spc="-90" dirty="0">
                <a:solidFill>
                  <a:srgbClr val="FFFFFF"/>
                </a:solidFill>
              </a:rPr>
              <a:t>d</a:t>
            </a:r>
            <a:r>
              <a:rPr sz="1800" spc="-98" dirty="0">
                <a:solidFill>
                  <a:srgbClr val="FFFFFF"/>
                </a:solidFill>
              </a:rPr>
              <a:t>e</a:t>
            </a:r>
            <a:r>
              <a:rPr sz="1800" spc="71" dirty="0">
                <a:solidFill>
                  <a:srgbClr val="FFFFFF"/>
                </a:solidFill>
              </a:rPr>
              <a:t>t</a:t>
            </a:r>
            <a:r>
              <a:rPr sz="1800" spc="-53" dirty="0">
                <a:solidFill>
                  <a:srgbClr val="FFFFFF"/>
                </a:solidFill>
              </a:rPr>
              <a:t>ection</a:t>
            </a:r>
            <a:endParaRPr sz="1800" dirty="0"/>
          </a:p>
        </p:txBody>
      </p:sp>
      <p:sp>
        <p:nvSpPr>
          <p:cNvPr id="5" name="object 5"/>
          <p:cNvSpPr txBox="1"/>
          <p:nvPr/>
        </p:nvSpPr>
        <p:spPr>
          <a:xfrm>
            <a:off x="7601712" y="114396"/>
            <a:ext cx="172403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b="1" spc="-68" dirty="0">
                <a:solidFill>
                  <a:srgbClr val="CCCCCC"/>
                </a:solidFill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9280" y="3922581"/>
            <a:ext cx="3491865" cy="88583"/>
          </a:xfrm>
          <a:custGeom>
            <a:avLst/>
            <a:gdLst/>
            <a:ahLst/>
            <a:cxnLst/>
            <a:rect l="l" t="t" r="r" b="b"/>
            <a:pathLst>
              <a:path w="4655820" h="118110">
                <a:moveTo>
                  <a:pt x="458851" y="58750"/>
                </a:moveTo>
                <a:lnTo>
                  <a:pt x="422211" y="41109"/>
                </a:lnTo>
                <a:lnTo>
                  <a:pt x="343662" y="3289"/>
                </a:lnTo>
                <a:lnTo>
                  <a:pt x="344208" y="41402"/>
                </a:lnTo>
                <a:lnTo>
                  <a:pt x="0" y="46469"/>
                </a:lnTo>
                <a:lnTo>
                  <a:pt x="508" y="84556"/>
                </a:lnTo>
                <a:lnTo>
                  <a:pt x="344754" y="79489"/>
                </a:lnTo>
                <a:lnTo>
                  <a:pt x="345313" y="117576"/>
                </a:lnTo>
                <a:lnTo>
                  <a:pt x="458851" y="58750"/>
                </a:lnTo>
                <a:close/>
              </a:path>
              <a:path w="4655820" h="118110">
                <a:moveTo>
                  <a:pt x="4655312" y="45834"/>
                </a:moveTo>
                <a:lnTo>
                  <a:pt x="4043667" y="38100"/>
                </a:lnTo>
                <a:lnTo>
                  <a:pt x="4043680" y="37858"/>
                </a:lnTo>
                <a:lnTo>
                  <a:pt x="4044188" y="0"/>
                </a:lnTo>
                <a:lnTo>
                  <a:pt x="3929126" y="55702"/>
                </a:lnTo>
                <a:lnTo>
                  <a:pt x="4042664" y="114287"/>
                </a:lnTo>
                <a:lnTo>
                  <a:pt x="4043159" y="76200"/>
                </a:lnTo>
                <a:lnTo>
                  <a:pt x="4654804" y="83921"/>
                </a:lnTo>
                <a:lnTo>
                  <a:pt x="4655312" y="4583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6659622" y="3832342"/>
            <a:ext cx="933926" cy="2317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3813" rIns="0" bIns="0" rtlCol="0">
            <a:spAutoFit/>
          </a:bodyPr>
          <a:lstStyle/>
          <a:p>
            <a:pPr marL="107156">
              <a:spcBef>
                <a:spcPts val="188"/>
              </a:spcBef>
            </a:pPr>
            <a:r>
              <a:rPr sz="1350" spc="-34" dirty="0">
                <a:latin typeface="Arial"/>
                <a:cs typeface="Arial"/>
              </a:rPr>
              <a:t>motorbike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53256" y="3059673"/>
            <a:ext cx="4667250" cy="1370648"/>
            <a:chOff x="350520" y="4677155"/>
            <a:chExt cx="6223000" cy="182753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4677155"/>
              <a:ext cx="1575816" cy="12252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2" y="4812791"/>
              <a:ext cx="1837943" cy="12237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188" y="5065775"/>
              <a:ext cx="1837944" cy="12237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39" y="5279136"/>
              <a:ext cx="1632204" cy="12252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743323" y="5571743"/>
              <a:ext cx="1823720" cy="622300"/>
            </a:xfrm>
            <a:custGeom>
              <a:avLst/>
              <a:gdLst/>
              <a:ahLst/>
              <a:cxnLst/>
              <a:rect l="l" t="t" r="r" b="b"/>
              <a:pathLst>
                <a:path w="1823720" h="622300">
                  <a:moveTo>
                    <a:pt x="726059" y="311658"/>
                  </a:moveTo>
                  <a:lnTo>
                    <a:pt x="688289" y="292925"/>
                  </a:lnTo>
                  <a:lnTo>
                    <a:pt x="611632" y="254889"/>
                  </a:lnTo>
                  <a:lnTo>
                    <a:pt x="611746" y="292989"/>
                  </a:lnTo>
                  <a:lnTo>
                    <a:pt x="0" y="295021"/>
                  </a:lnTo>
                  <a:lnTo>
                    <a:pt x="127" y="333121"/>
                  </a:lnTo>
                  <a:lnTo>
                    <a:pt x="611873" y="331089"/>
                  </a:lnTo>
                  <a:lnTo>
                    <a:pt x="612013" y="369189"/>
                  </a:lnTo>
                  <a:lnTo>
                    <a:pt x="726059" y="311658"/>
                  </a:lnTo>
                  <a:close/>
                </a:path>
                <a:path w="1823720" h="622300">
                  <a:moveTo>
                    <a:pt x="1823593" y="103632"/>
                  </a:moveTo>
                  <a:lnTo>
                    <a:pt x="1815452" y="63296"/>
                  </a:lnTo>
                  <a:lnTo>
                    <a:pt x="1793252" y="30353"/>
                  </a:lnTo>
                  <a:lnTo>
                    <a:pt x="1760308" y="8153"/>
                  </a:lnTo>
                  <a:lnTo>
                    <a:pt x="1719961" y="0"/>
                  </a:lnTo>
                  <a:lnTo>
                    <a:pt x="829945" y="0"/>
                  </a:lnTo>
                  <a:lnTo>
                    <a:pt x="789584" y="8153"/>
                  </a:lnTo>
                  <a:lnTo>
                    <a:pt x="756640" y="30353"/>
                  </a:lnTo>
                  <a:lnTo>
                    <a:pt x="734441" y="63296"/>
                  </a:lnTo>
                  <a:lnTo>
                    <a:pt x="726313" y="103632"/>
                  </a:lnTo>
                  <a:lnTo>
                    <a:pt x="726313" y="518160"/>
                  </a:lnTo>
                  <a:lnTo>
                    <a:pt x="734441" y="558507"/>
                  </a:lnTo>
                  <a:lnTo>
                    <a:pt x="756640" y="591451"/>
                  </a:lnTo>
                  <a:lnTo>
                    <a:pt x="789584" y="613651"/>
                  </a:lnTo>
                  <a:lnTo>
                    <a:pt x="829945" y="621792"/>
                  </a:lnTo>
                  <a:lnTo>
                    <a:pt x="1719961" y="621792"/>
                  </a:lnTo>
                  <a:lnTo>
                    <a:pt x="1760308" y="613651"/>
                  </a:lnTo>
                  <a:lnTo>
                    <a:pt x="1793252" y="591451"/>
                  </a:lnTo>
                  <a:lnTo>
                    <a:pt x="1815452" y="558507"/>
                  </a:lnTo>
                  <a:lnTo>
                    <a:pt x="1823593" y="518160"/>
                  </a:lnTo>
                  <a:lnTo>
                    <a:pt x="1823593" y="10363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469635" y="5571744"/>
              <a:ext cx="1097280" cy="622300"/>
            </a:xfrm>
            <a:custGeom>
              <a:avLst/>
              <a:gdLst/>
              <a:ahLst/>
              <a:cxnLst/>
              <a:rect l="l" t="t" r="r" b="b"/>
              <a:pathLst>
                <a:path w="1097279" h="622300">
                  <a:moveTo>
                    <a:pt x="0" y="103631"/>
                  </a:moveTo>
                  <a:lnTo>
                    <a:pt x="8137" y="63291"/>
                  </a:lnTo>
                  <a:lnTo>
                    <a:pt x="30337" y="30351"/>
                  </a:lnTo>
                  <a:lnTo>
                    <a:pt x="63275" y="8143"/>
                  </a:lnTo>
                  <a:lnTo>
                    <a:pt x="103631" y="0"/>
                  </a:lnTo>
                  <a:lnTo>
                    <a:pt x="993648" y="0"/>
                  </a:lnTo>
                  <a:lnTo>
                    <a:pt x="1034004" y="8143"/>
                  </a:lnTo>
                  <a:lnTo>
                    <a:pt x="1066942" y="30351"/>
                  </a:lnTo>
                  <a:lnTo>
                    <a:pt x="1089142" y="63291"/>
                  </a:lnTo>
                  <a:lnTo>
                    <a:pt x="1097280" y="103631"/>
                  </a:lnTo>
                  <a:lnTo>
                    <a:pt x="1097280" y="518159"/>
                  </a:lnTo>
                  <a:lnTo>
                    <a:pt x="1089142" y="558500"/>
                  </a:lnTo>
                  <a:lnTo>
                    <a:pt x="1066942" y="591440"/>
                  </a:lnTo>
                  <a:lnTo>
                    <a:pt x="1034004" y="613648"/>
                  </a:lnTo>
                  <a:lnTo>
                    <a:pt x="993648" y="621791"/>
                  </a:lnTo>
                  <a:lnTo>
                    <a:pt x="103631" y="621791"/>
                  </a:lnTo>
                  <a:lnTo>
                    <a:pt x="63275" y="613648"/>
                  </a:lnTo>
                  <a:lnTo>
                    <a:pt x="30337" y="591440"/>
                  </a:lnTo>
                  <a:lnTo>
                    <a:pt x="8137" y="558500"/>
                  </a:lnTo>
                  <a:lnTo>
                    <a:pt x="0" y="518159"/>
                  </a:lnTo>
                  <a:lnTo>
                    <a:pt x="0" y="103631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45482" y="3841105"/>
            <a:ext cx="31575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35" dirty="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08370" y="3527161"/>
            <a:ext cx="1243965" cy="876776"/>
            <a:chOff x="3090672" y="5300471"/>
            <a:chExt cx="1658620" cy="1169035"/>
          </a:xfrm>
        </p:grpSpPr>
        <p:sp>
          <p:nvSpPr>
            <p:cNvPr id="17" name="object 17"/>
            <p:cNvSpPr/>
            <p:nvPr/>
          </p:nvSpPr>
          <p:spPr>
            <a:xfrm>
              <a:off x="3096768" y="5306567"/>
              <a:ext cx="1645920" cy="1156970"/>
            </a:xfrm>
            <a:custGeom>
              <a:avLst/>
              <a:gdLst/>
              <a:ahLst/>
              <a:cxnLst/>
              <a:rect l="l" t="t" r="r" b="b"/>
              <a:pathLst>
                <a:path w="1645920" h="1156970">
                  <a:moveTo>
                    <a:pt x="1453133" y="0"/>
                  </a:moveTo>
                  <a:lnTo>
                    <a:pt x="192785" y="0"/>
                  </a:ln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5"/>
                  </a:lnTo>
                  <a:lnTo>
                    <a:pt x="0" y="963929"/>
                  </a:lnTo>
                  <a:lnTo>
                    <a:pt x="5094" y="1008135"/>
                  </a:lnTo>
                  <a:lnTo>
                    <a:pt x="19603" y="1048714"/>
                  </a:lnTo>
                  <a:lnTo>
                    <a:pt x="42367" y="1084509"/>
                  </a:lnTo>
                  <a:lnTo>
                    <a:pt x="72227" y="1114364"/>
                  </a:lnTo>
                  <a:lnTo>
                    <a:pt x="108024" y="1137121"/>
                  </a:lnTo>
                  <a:lnTo>
                    <a:pt x="148596" y="1151624"/>
                  </a:lnTo>
                  <a:lnTo>
                    <a:pt x="192785" y="1156715"/>
                  </a:lnTo>
                  <a:lnTo>
                    <a:pt x="1453133" y="1156715"/>
                  </a:lnTo>
                  <a:lnTo>
                    <a:pt x="1497323" y="1151624"/>
                  </a:lnTo>
                  <a:lnTo>
                    <a:pt x="1537895" y="1137121"/>
                  </a:lnTo>
                  <a:lnTo>
                    <a:pt x="1573692" y="1114364"/>
                  </a:lnTo>
                  <a:lnTo>
                    <a:pt x="1603552" y="1084509"/>
                  </a:lnTo>
                  <a:lnTo>
                    <a:pt x="1626316" y="1048714"/>
                  </a:lnTo>
                  <a:lnTo>
                    <a:pt x="1640825" y="1008135"/>
                  </a:lnTo>
                  <a:lnTo>
                    <a:pt x="1645920" y="963929"/>
                  </a:lnTo>
                  <a:lnTo>
                    <a:pt x="1645920" y="192785"/>
                  </a:lnTo>
                  <a:lnTo>
                    <a:pt x="1640825" y="148596"/>
                  </a:lnTo>
                  <a:lnTo>
                    <a:pt x="1626316" y="108024"/>
                  </a:lnTo>
                  <a:lnTo>
                    <a:pt x="1603552" y="72227"/>
                  </a:lnTo>
                  <a:lnTo>
                    <a:pt x="1573692" y="42367"/>
                  </a:lnTo>
                  <a:lnTo>
                    <a:pt x="1537895" y="19603"/>
                  </a:lnTo>
                  <a:lnTo>
                    <a:pt x="1497323" y="5094"/>
                  </a:lnTo>
                  <a:lnTo>
                    <a:pt x="1453133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096768" y="5306567"/>
              <a:ext cx="1645920" cy="1156970"/>
            </a:xfrm>
            <a:custGeom>
              <a:avLst/>
              <a:gdLst/>
              <a:ahLst/>
              <a:cxnLst/>
              <a:rect l="l" t="t" r="r" b="b"/>
              <a:pathLst>
                <a:path w="1645920" h="1156970">
                  <a:moveTo>
                    <a:pt x="0" y="192785"/>
                  </a:move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1453133" y="0"/>
                  </a:lnTo>
                  <a:lnTo>
                    <a:pt x="1497323" y="5094"/>
                  </a:lnTo>
                  <a:lnTo>
                    <a:pt x="1537895" y="19603"/>
                  </a:lnTo>
                  <a:lnTo>
                    <a:pt x="1573692" y="42367"/>
                  </a:lnTo>
                  <a:lnTo>
                    <a:pt x="1603552" y="72227"/>
                  </a:lnTo>
                  <a:lnTo>
                    <a:pt x="1626316" y="108024"/>
                  </a:lnTo>
                  <a:lnTo>
                    <a:pt x="1640825" y="148596"/>
                  </a:lnTo>
                  <a:lnTo>
                    <a:pt x="1645920" y="192785"/>
                  </a:lnTo>
                  <a:lnTo>
                    <a:pt x="1645920" y="963929"/>
                  </a:lnTo>
                  <a:lnTo>
                    <a:pt x="1640825" y="1008135"/>
                  </a:lnTo>
                  <a:lnTo>
                    <a:pt x="1626316" y="1048714"/>
                  </a:lnTo>
                  <a:lnTo>
                    <a:pt x="1603552" y="1084509"/>
                  </a:lnTo>
                  <a:lnTo>
                    <a:pt x="1573692" y="1114364"/>
                  </a:lnTo>
                  <a:lnTo>
                    <a:pt x="1537895" y="1137121"/>
                  </a:lnTo>
                  <a:lnTo>
                    <a:pt x="1497323" y="1151624"/>
                  </a:lnTo>
                  <a:lnTo>
                    <a:pt x="1453133" y="1156715"/>
                  </a:lnTo>
                  <a:lnTo>
                    <a:pt x="192785" y="1156715"/>
                  </a:lnTo>
                  <a:lnTo>
                    <a:pt x="148596" y="1151624"/>
                  </a:lnTo>
                  <a:lnTo>
                    <a:pt x="108024" y="1137121"/>
                  </a:lnTo>
                  <a:lnTo>
                    <a:pt x="72227" y="1114364"/>
                  </a:lnTo>
                  <a:lnTo>
                    <a:pt x="42367" y="1084509"/>
                  </a:lnTo>
                  <a:lnTo>
                    <a:pt x="19603" y="1048714"/>
                  </a:lnTo>
                  <a:lnTo>
                    <a:pt x="5094" y="1008135"/>
                  </a:lnTo>
                  <a:lnTo>
                    <a:pt x="0" y="963929"/>
                  </a:lnTo>
                  <a:lnTo>
                    <a:pt x="0" y="19278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89166" y="3637193"/>
            <a:ext cx="68294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-953" algn="ctr">
              <a:spcBef>
                <a:spcPts val="75"/>
              </a:spcBef>
            </a:pPr>
            <a:r>
              <a:rPr sz="1350" spc="-53" dirty="0">
                <a:solidFill>
                  <a:srgbClr val="FFFFFF"/>
                </a:solidFill>
                <a:latin typeface="Arial"/>
                <a:cs typeface="Arial"/>
              </a:rPr>
              <a:t>Object </a:t>
            </a:r>
            <a:r>
              <a:rPr sz="1350"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-68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350" spc="-7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50" spc="53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50" spc="-30" dirty="0">
                <a:solidFill>
                  <a:srgbClr val="FFFFFF"/>
                </a:solidFill>
                <a:latin typeface="Arial"/>
                <a:cs typeface="Arial"/>
              </a:rPr>
              <a:t>ect</a:t>
            </a:r>
            <a:r>
              <a:rPr sz="1350" spc="-23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50" spc="-38" dirty="0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sz="1350" spc="-4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28617" y="995627"/>
            <a:ext cx="3014026" cy="1957793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3EC62D-F695-9A42-B813-8C11294F6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699" y="4611346"/>
            <a:ext cx="9137237" cy="276999"/>
          </a:xfrm>
        </p:spPr>
        <p:txBody>
          <a:bodyPr/>
          <a:lstStyle/>
          <a:p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List:</a:t>
            </a:r>
            <a:r>
              <a:rPr lang="zh-CN" altLang="en-US" dirty="0"/>
              <a:t>     </a:t>
            </a:r>
            <a:r>
              <a:rPr lang="en-US" dirty="0"/>
              <a:t>https://</a:t>
            </a:r>
            <a:r>
              <a:rPr lang="en-US" dirty="0" err="1"/>
              <a:t>hbilen.github.io</a:t>
            </a:r>
            <a:r>
              <a:rPr lang="en-US" dirty="0"/>
              <a:t>/wsl-eccv20.github.io/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0576" y="494976"/>
            <a:ext cx="1464469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b="1" spc="-266" dirty="0">
                <a:solidFill>
                  <a:srgbClr val="756F6F"/>
                </a:solidFill>
                <a:latin typeface="Arial"/>
                <a:cs typeface="Arial"/>
              </a:rPr>
              <a:t>R</a:t>
            </a:r>
            <a:r>
              <a:rPr sz="1500" b="1" spc="-98" dirty="0">
                <a:solidFill>
                  <a:srgbClr val="756F6F"/>
                </a:solidFill>
                <a:latin typeface="Arial"/>
                <a:cs typeface="Arial"/>
              </a:rPr>
              <a:t>odri</a:t>
            </a:r>
            <a:r>
              <a:rPr sz="1500" b="1" spc="-150" dirty="0">
                <a:solidFill>
                  <a:srgbClr val="756F6F"/>
                </a:solidFill>
                <a:latin typeface="Arial"/>
                <a:cs typeface="Arial"/>
              </a:rPr>
              <a:t>g</a:t>
            </a:r>
            <a:r>
              <a:rPr sz="1500" b="1" spc="-109" dirty="0">
                <a:solidFill>
                  <a:srgbClr val="756F6F"/>
                </a:solidFill>
                <a:latin typeface="Arial"/>
                <a:cs typeface="Arial"/>
              </a:rPr>
              <a:t>o</a:t>
            </a:r>
            <a:r>
              <a:rPr sz="1500" b="1" spc="-83" dirty="0">
                <a:solidFill>
                  <a:srgbClr val="756F6F"/>
                </a:solidFill>
                <a:latin typeface="Arial"/>
                <a:cs typeface="Arial"/>
              </a:rPr>
              <a:t> </a:t>
            </a:r>
            <a:r>
              <a:rPr sz="1500" b="1" spc="-146" dirty="0">
                <a:solidFill>
                  <a:srgbClr val="756F6F"/>
                </a:solidFill>
                <a:latin typeface="Arial"/>
                <a:cs typeface="Arial"/>
              </a:rPr>
              <a:t>Benen</a:t>
            </a:r>
            <a:r>
              <a:rPr sz="1500" b="1" spc="-127" dirty="0">
                <a:solidFill>
                  <a:srgbClr val="756F6F"/>
                </a:solidFill>
                <a:latin typeface="Arial"/>
                <a:cs typeface="Arial"/>
              </a:rPr>
              <a:t>s</a:t>
            </a:r>
            <a:r>
              <a:rPr sz="1500" b="1" spc="-109" dirty="0">
                <a:solidFill>
                  <a:srgbClr val="756F6F"/>
                </a:solidFill>
                <a:latin typeface="Arial"/>
                <a:cs typeface="Arial"/>
              </a:rPr>
              <a:t>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0"/>
            <a:ext cx="6858000" cy="449580"/>
          </a:xfrm>
          <a:custGeom>
            <a:avLst/>
            <a:gdLst/>
            <a:ahLst/>
            <a:cxnLst/>
            <a:rect l="l" t="t" r="r" b="b"/>
            <a:pathLst>
              <a:path w="9144000" h="599440">
                <a:moveTo>
                  <a:pt x="9144000" y="0"/>
                </a:moveTo>
                <a:lnTo>
                  <a:pt x="0" y="0"/>
                </a:lnTo>
                <a:lnTo>
                  <a:pt x="0" y="598932"/>
                </a:lnTo>
                <a:lnTo>
                  <a:pt x="9144000" y="598932"/>
                </a:lnTo>
                <a:lnTo>
                  <a:pt x="9144000" y="0"/>
                </a:lnTo>
                <a:close/>
              </a:path>
            </a:pathLst>
          </a:custGeom>
          <a:solidFill>
            <a:srgbClr val="313E4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84609" y="46483"/>
            <a:ext cx="3974783" cy="56698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800" spc="-101" dirty="0">
                <a:solidFill>
                  <a:srgbClr val="FFFFFF"/>
                </a:solidFill>
              </a:rPr>
              <a:t>Weakly</a:t>
            </a:r>
            <a:r>
              <a:rPr sz="1800" spc="-109" dirty="0">
                <a:solidFill>
                  <a:srgbClr val="FFFFFF"/>
                </a:solidFill>
              </a:rPr>
              <a:t> </a:t>
            </a:r>
            <a:r>
              <a:rPr sz="1800" spc="-83" dirty="0">
                <a:solidFill>
                  <a:srgbClr val="FFFFFF"/>
                </a:solidFill>
              </a:rPr>
              <a:t>supervised</a:t>
            </a:r>
            <a:r>
              <a:rPr sz="1800" spc="-98" dirty="0">
                <a:solidFill>
                  <a:srgbClr val="FFFFFF"/>
                </a:solidFill>
              </a:rPr>
              <a:t> </a:t>
            </a:r>
            <a:r>
              <a:rPr sz="1800" spc="-75" dirty="0">
                <a:solidFill>
                  <a:srgbClr val="FFFFFF"/>
                </a:solidFill>
              </a:rPr>
              <a:t>semantic</a:t>
            </a:r>
            <a:r>
              <a:rPr sz="1800" spc="-90" dirty="0">
                <a:solidFill>
                  <a:srgbClr val="FFFFFF"/>
                </a:solidFill>
              </a:rPr>
              <a:t> </a:t>
            </a:r>
            <a:r>
              <a:rPr sz="1800" spc="-64" dirty="0">
                <a:solidFill>
                  <a:srgbClr val="FFFFFF"/>
                </a:solidFill>
              </a:rPr>
              <a:t>segmentation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7601712" y="114396"/>
            <a:ext cx="172403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b="1" spc="-68" dirty="0">
                <a:solidFill>
                  <a:srgbClr val="CCCCCC"/>
                </a:solidFill>
                <a:latin typeface="Arial"/>
                <a:cs typeface="Arial"/>
              </a:rPr>
              <a:t>15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0733" y="848107"/>
            <a:ext cx="1421892" cy="106641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10538" y="827628"/>
            <a:ext cx="25241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99" dirty="0">
                <a:solidFill>
                  <a:srgbClr val="FFD966"/>
                </a:solidFill>
                <a:latin typeface="Arial"/>
                <a:cs typeface="Arial"/>
              </a:rPr>
              <a:t>C</a:t>
            </a:r>
            <a:r>
              <a:rPr sz="1350" b="1" spc="-165" dirty="0">
                <a:solidFill>
                  <a:srgbClr val="FFD966"/>
                </a:solidFill>
                <a:latin typeface="Arial"/>
                <a:cs typeface="Arial"/>
              </a:rPr>
              <a:t>a</a:t>
            </a:r>
            <a:r>
              <a:rPr sz="1350" b="1" spc="15" dirty="0">
                <a:solidFill>
                  <a:srgbClr val="FFD966"/>
                </a:solidFill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7593" y="2044826"/>
            <a:ext cx="1425416" cy="1062038"/>
            <a:chOff x="219456" y="2726435"/>
            <a:chExt cx="1900555" cy="14160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" y="2726435"/>
              <a:ext cx="1886712" cy="14157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4414" y="3024377"/>
              <a:ext cx="1841500" cy="982980"/>
            </a:xfrm>
            <a:custGeom>
              <a:avLst/>
              <a:gdLst/>
              <a:ahLst/>
              <a:cxnLst/>
              <a:rect l="l" t="t" r="r" b="b"/>
              <a:pathLst>
                <a:path w="1841500" h="982979">
                  <a:moveTo>
                    <a:pt x="0" y="982980"/>
                  </a:moveTo>
                  <a:lnTo>
                    <a:pt x="1193292" y="982980"/>
                  </a:lnTo>
                  <a:lnTo>
                    <a:pt x="1193292" y="0"/>
                  </a:lnTo>
                  <a:lnTo>
                    <a:pt x="0" y="0"/>
                  </a:lnTo>
                  <a:lnTo>
                    <a:pt x="0" y="982980"/>
                  </a:lnTo>
                  <a:close/>
                </a:path>
                <a:path w="1841500" h="982979">
                  <a:moveTo>
                    <a:pt x="798576" y="982980"/>
                  </a:moveTo>
                  <a:lnTo>
                    <a:pt x="1840992" y="982980"/>
                  </a:lnTo>
                  <a:lnTo>
                    <a:pt x="1840992" y="74675"/>
                  </a:lnTo>
                  <a:lnTo>
                    <a:pt x="798576" y="74675"/>
                  </a:lnTo>
                  <a:lnTo>
                    <a:pt x="798576" y="982980"/>
                  </a:lnTo>
                  <a:close/>
                </a:path>
              </a:pathLst>
            </a:custGeom>
            <a:ln w="28956">
              <a:solidFill>
                <a:srgbClr val="FFD96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41310" y="2268284"/>
            <a:ext cx="599123" cy="751488"/>
          </a:xfrm>
          <a:prstGeom prst="rect">
            <a:avLst/>
          </a:prstGeom>
          <a:ln w="28956">
            <a:solidFill>
              <a:srgbClr val="FFD9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L="124778">
              <a:spcBef>
                <a:spcPts val="1009"/>
              </a:spcBef>
            </a:pPr>
            <a:r>
              <a:rPr sz="1350" b="1" spc="-116" dirty="0">
                <a:solidFill>
                  <a:srgbClr val="FFD966"/>
                </a:solidFill>
                <a:latin typeface="Arial"/>
                <a:cs typeface="Arial"/>
              </a:rPr>
              <a:t>Cat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6279" y="2324291"/>
            <a:ext cx="485775" cy="698333"/>
          </a:xfrm>
          <a:prstGeom prst="rect">
            <a:avLst/>
          </a:prstGeom>
          <a:ln w="28955">
            <a:solidFill>
              <a:srgbClr val="FFD9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1838">
              <a:latin typeface="Times New Roman"/>
              <a:cs typeface="Times New Roman"/>
            </a:endParaRPr>
          </a:p>
          <a:p>
            <a:pPr marL="125254">
              <a:spcBef>
                <a:spcPts val="4"/>
              </a:spcBef>
            </a:pPr>
            <a:r>
              <a:rPr sz="1350" b="1" spc="-116" dirty="0">
                <a:solidFill>
                  <a:srgbClr val="FFD966"/>
                </a:solidFill>
                <a:latin typeface="Arial"/>
                <a:cs typeface="Arial"/>
              </a:rPr>
              <a:t>Cat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74670" y="2037969"/>
            <a:ext cx="1421892" cy="106756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034599" y="2549652"/>
            <a:ext cx="25241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99" dirty="0">
                <a:solidFill>
                  <a:srgbClr val="FFD966"/>
                </a:solidFill>
                <a:latin typeface="Arial"/>
                <a:cs typeface="Arial"/>
              </a:rPr>
              <a:t>C</a:t>
            </a:r>
            <a:r>
              <a:rPr sz="1350" b="1" spc="-165" dirty="0">
                <a:solidFill>
                  <a:srgbClr val="FFD966"/>
                </a:solidFill>
                <a:latin typeface="Arial"/>
                <a:cs typeface="Arial"/>
              </a:rPr>
              <a:t>a</a:t>
            </a:r>
            <a:r>
              <a:rPr sz="1350" b="1" spc="15" dirty="0">
                <a:solidFill>
                  <a:srgbClr val="FFD966"/>
                </a:solidFill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33750" y="2641759"/>
            <a:ext cx="25241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99" dirty="0">
                <a:solidFill>
                  <a:srgbClr val="FFD966"/>
                </a:solidFill>
                <a:latin typeface="Arial"/>
                <a:cs typeface="Arial"/>
              </a:rPr>
              <a:t>C</a:t>
            </a:r>
            <a:r>
              <a:rPr sz="1350" b="1" spc="-165" dirty="0">
                <a:solidFill>
                  <a:srgbClr val="FFD966"/>
                </a:solidFill>
                <a:latin typeface="Arial"/>
                <a:cs typeface="Arial"/>
              </a:rPr>
              <a:t>a</a:t>
            </a:r>
            <a:r>
              <a:rPr sz="1350" b="1" spc="15" dirty="0">
                <a:solidFill>
                  <a:srgbClr val="FFD966"/>
                </a:solidFill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87167" y="2256283"/>
            <a:ext cx="770573" cy="639127"/>
            <a:chOff x="1792223" y="3008376"/>
            <a:chExt cx="1027430" cy="852169"/>
          </a:xfrm>
        </p:grpSpPr>
        <p:sp>
          <p:nvSpPr>
            <p:cNvPr id="17" name="object 17"/>
            <p:cNvSpPr/>
            <p:nvPr/>
          </p:nvSpPr>
          <p:spPr>
            <a:xfrm>
              <a:off x="1811273" y="3027426"/>
              <a:ext cx="989330" cy="814069"/>
            </a:xfrm>
            <a:custGeom>
              <a:avLst/>
              <a:gdLst/>
              <a:ahLst/>
              <a:cxnLst/>
              <a:rect l="l" t="t" r="r" b="b"/>
              <a:pathLst>
                <a:path w="989330" h="814070">
                  <a:moveTo>
                    <a:pt x="582168" y="0"/>
                  </a:moveTo>
                  <a:lnTo>
                    <a:pt x="582168" y="203453"/>
                  </a:lnTo>
                  <a:lnTo>
                    <a:pt x="0" y="203453"/>
                  </a:lnTo>
                  <a:lnTo>
                    <a:pt x="0" y="610362"/>
                  </a:lnTo>
                  <a:lnTo>
                    <a:pt x="582168" y="610362"/>
                  </a:lnTo>
                  <a:lnTo>
                    <a:pt x="582168" y="813816"/>
                  </a:lnTo>
                  <a:lnTo>
                    <a:pt x="989076" y="406908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811273" y="3027426"/>
              <a:ext cx="989330" cy="814069"/>
            </a:xfrm>
            <a:custGeom>
              <a:avLst/>
              <a:gdLst/>
              <a:ahLst/>
              <a:cxnLst/>
              <a:rect l="l" t="t" r="r" b="b"/>
              <a:pathLst>
                <a:path w="989330" h="814070">
                  <a:moveTo>
                    <a:pt x="0" y="203453"/>
                  </a:moveTo>
                  <a:lnTo>
                    <a:pt x="582168" y="203453"/>
                  </a:lnTo>
                  <a:lnTo>
                    <a:pt x="582168" y="0"/>
                  </a:lnTo>
                  <a:lnTo>
                    <a:pt x="989076" y="406908"/>
                  </a:lnTo>
                  <a:lnTo>
                    <a:pt x="582168" y="813816"/>
                  </a:lnTo>
                  <a:lnTo>
                    <a:pt x="582168" y="610362"/>
                  </a:lnTo>
                  <a:lnTo>
                    <a:pt x="0" y="610362"/>
                  </a:lnTo>
                  <a:lnTo>
                    <a:pt x="0" y="203453"/>
                  </a:lnTo>
                  <a:close/>
                </a:path>
              </a:pathLst>
            </a:custGeom>
            <a:ln w="381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74670" y="861823"/>
            <a:ext cx="1421892" cy="106641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582924" y="1297400"/>
            <a:ext cx="25241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99" dirty="0">
                <a:solidFill>
                  <a:srgbClr val="FFD966"/>
                </a:solidFill>
                <a:latin typeface="Arial"/>
                <a:cs typeface="Arial"/>
              </a:rPr>
              <a:t>C</a:t>
            </a:r>
            <a:r>
              <a:rPr sz="1350" b="1" spc="-165" dirty="0">
                <a:solidFill>
                  <a:srgbClr val="FFD966"/>
                </a:solidFill>
                <a:latin typeface="Arial"/>
                <a:cs typeface="Arial"/>
              </a:rPr>
              <a:t>a</a:t>
            </a:r>
            <a:r>
              <a:rPr sz="1350" b="1" spc="15" dirty="0">
                <a:solidFill>
                  <a:srgbClr val="FFD966"/>
                </a:solidFill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48305" y="1062990"/>
            <a:ext cx="770573" cy="639127"/>
            <a:chOff x="1740407" y="1417319"/>
            <a:chExt cx="1027430" cy="852169"/>
          </a:xfrm>
        </p:grpSpPr>
        <p:sp>
          <p:nvSpPr>
            <p:cNvPr id="22" name="object 22"/>
            <p:cNvSpPr/>
            <p:nvPr/>
          </p:nvSpPr>
          <p:spPr>
            <a:xfrm>
              <a:off x="1759457" y="1436369"/>
              <a:ext cx="989330" cy="814069"/>
            </a:xfrm>
            <a:custGeom>
              <a:avLst/>
              <a:gdLst/>
              <a:ahLst/>
              <a:cxnLst/>
              <a:rect l="l" t="t" r="r" b="b"/>
              <a:pathLst>
                <a:path w="989330" h="814069">
                  <a:moveTo>
                    <a:pt x="582168" y="0"/>
                  </a:moveTo>
                  <a:lnTo>
                    <a:pt x="582168" y="203453"/>
                  </a:lnTo>
                  <a:lnTo>
                    <a:pt x="0" y="203453"/>
                  </a:lnTo>
                  <a:lnTo>
                    <a:pt x="0" y="610362"/>
                  </a:lnTo>
                  <a:lnTo>
                    <a:pt x="582168" y="610362"/>
                  </a:lnTo>
                  <a:lnTo>
                    <a:pt x="582168" y="813815"/>
                  </a:lnTo>
                  <a:lnTo>
                    <a:pt x="989076" y="406907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59457" y="1436369"/>
              <a:ext cx="989330" cy="814069"/>
            </a:xfrm>
            <a:custGeom>
              <a:avLst/>
              <a:gdLst/>
              <a:ahLst/>
              <a:cxnLst/>
              <a:rect l="l" t="t" r="r" b="b"/>
              <a:pathLst>
                <a:path w="989330" h="814069">
                  <a:moveTo>
                    <a:pt x="0" y="203453"/>
                  </a:moveTo>
                  <a:lnTo>
                    <a:pt x="582168" y="203453"/>
                  </a:lnTo>
                  <a:lnTo>
                    <a:pt x="582168" y="0"/>
                  </a:lnTo>
                  <a:lnTo>
                    <a:pt x="989076" y="406907"/>
                  </a:lnTo>
                  <a:lnTo>
                    <a:pt x="582168" y="813815"/>
                  </a:lnTo>
                  <a:lnTo>
                    <a:pt x="582168" y="610362"/>
                  </a:lnTo>
                  <a:lnTo>
                    <a:pt x="0" y="610362"/>
                  </a:lnTo>
                  <a:lnTo>
                    <a:pt x="0" y="203453"/>
                  </a:lnTo>
                  <a:close/>
                </a:path>
              </a:pathLst>
            </a:custGeom>
            <a:ln w="381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29613" y="3331464"/>
            <a:ext cx="3946208" cy="591027"/>
          </a:xfrm>
          <a:prstGeom prst="rect">
            <a:avLst/>
          </a:prstGeom>
        </p:spPr>
        <p:txBody>
          <a:bodyPr vert="horz" wrap="square" lIns="0" tIns="105251" rIns="0" bIns="0" rtlCol="0">
            <a:spAutoFit/>
          </a:bodyPr>
          <a:lstStyle/>
          <a:p>
            <a:pPr marL="280511" marR="3810" indent="-271463">
              <a:spcBef>
                <a:spcPts val="821"/>
              </a:spcBef>
              <a:buChar char="-"/>
              <a:tabLst>
                <a:tab pos="280511" algn="l"/>
                <a:tab pos="280988" algn="l"/>
              </a:tabLst>
            </a:pPr>
            <a:r>
              <a:rPr sz="1575" spc="-116" dirty="0">
                <a:latin typeface="Arial"/>
                <a:cs typeface="Arial"/>
              </a:rPr>
              <a:t>Discu</a:t>
            </a:r>
            <a:r>
              <a:rPr sz="1575" spc="-120" dirty="0">
                <a:latin typeface="Arial"/>
                <a:cs typeface="Arial"/>
              </a:rPr>
              <a:t>s</a:t>
            </a:r>
            <a:r>
              <a:rPr sz="1575" spc="-131" dirty="0">
                <a:latin typeface="Arial"/>
                <a:cs typeface="Arial"/>
              </a:rPr>
              <a:t>s</a:t>
            </a:r>
            <a:r>
              <a:rPr sz="1575" spc="-150" dirty="0">
                <a:latin typeface="Arial"/>
                <a:cs typeface="Arial"/>
              </a:rPr>
              <a:t>e</a:t>
            </a:r>
            <a:r>
              <a:rPr sz="1575" spc="-172" dirty="0">
                <a:latin typeface="Arial"/>
                <a:cs typeface="Arial"/>
              </a:rPr>
              <a:t>s</a:t>
            </a:r>
            <a:r>
              <a:rPr sz="1575" spc="-60" dirty="0">
                <a:latin typeface="Arial"/>
                <a:cs typeface="Arial"/>
              </a:rPr>
              <a:t> </a:t>
            </a:r>
            <a:r>
              <a:rPr sz="1575" spc="-109" dirty="0">
                <a:latin typeface="Arial"/>
                <a:cs typeface="Arial"/>
              </a:rPr>
              <a:t>use</a:t>
            </a:r>
            <a:r>
              <a:rPr sz="1575" spc="-86" dirty="0">
                <a:latin typeface="Arial"/>
                <a:cs typeface="Arial"/>
              </a:rPr>
              <a:t> </a:t>
            </a:r>
            <a:r>
              <a:rPr sz="1575" spc="-8" dirty="0">
                <a:latin typeface="Arial"/>
                <a:cs typeface="Arial"/>
              </a:rPr>
              <a:t>o</a:t>
            </a:r>
            <a:r>
              <a:rPr sz="1575" spc="-4" dirty="0">
                <a:latin typeface="Arial"/>
                <a:cs typeface="Arial"/>
              </a:rPr>
              <a:t>f</a:t>
            </a:r>
            <a:r>
              <a:rPr sz="1575" spc="-79" dirty="0">
                <a:latin typeface="Arial"/>
                <a:cs typeface="Arial"/>
              </a:rPr>
              <a:t> </a:t>
            </a:r>
            <a:r>
              <a:rPr sz="1575" spc="-75" dirty="0">
                <a:latin typeface="Arial"/>
                <a:cs typeface="Arial"/>
              </a:rPr>
              <a:t>ima</a:t>
            </a:r>
            <a:r>
              <a:rPr sz="1575" spc="-94" dirty="0">
                <a:latin typeface="Arial"/>
                <a:cs typeface="Arial"/>
              </a:rPr>
              <a:t>g</a:t>
            </a:r>
            <a:r>
              <a:rPr sz="1575" spc="-86" dirty="0">
                <a:latin typeface="Arial"/>
                <a:cs typeface="Arial"/>
              </a:rPr>
              <a:t>e</a:t>
            </a:r>
            <a:r>
              <a:rPr sz="1575" spc="-41" dirty="0">
                <a:latin typeface="Arial"/>
                <a:cs typeface="Arial"/>
              </a:rPr>
              <a:t>-</a:t>
            </a:r>
            <a:r>
              <a:rPr sz="1575" spc="-71" dirty="0">
                <a:latin typeface="Arial"/>
                <a:cs typeface="Arial"/>
              </a:rPr>
              <a:t>labels</a:t>
            </a:r>
            <a:r>
              <a:rPr sz="1575" spc="-90" dirty="0">
                <a:latin typeface="Arial"/>
                <a:cs typeface="Arial"/>
              </a:rPr>
              <a:t> </a:t>
            </a:r>
            <a:r>
              <a:rPr sz="1575" spc="-120" dirty="0">
                <a:latin typeface="Arial"/>
                <a:cs typeface="Arial"/>
              </a:rPr>
              <a:t>a</a:t>
            </a:r>
            <a:r>
              <a:rPr sz="1575" spc="-53" dirty="0">
                <a:latin typeface="Arial"/>
                <a:cs typeface="Arial"/>
              </a:rPr>
              <a:t>n</a:t>
            </a:r>
            <a:r>
              <a:rPr sz="1575" spc="-49" dirty="0">
                <a:latin typeface="Arial"/>
                <a:cs typeface="Arial"/>
              </a:rPr>
              <a:t>d</a:t>
            </a:r>
            <a:r>
              <a:rPr sz="1575" spc="-98" dirty="0">
                <a:latin typeface="Arial"/>
                <a:cs typeface="Arial"/>
              </a:rPr>
              <a:t> </a:t>
            </a:r>
            <a:r>
              <a:rPr sz="1575" spc="-53" dirty="0">
                <a:latin typeface="Arial"/>
                <a:cs typeface="Arial"/>
              </a:rPr>
              <a:t>b</a:t>
            </a:r>
            <a:r>
              <a:rPr sz="1575" spc="-79" dirty="0">
                <a:latin typeface="Arial"/>
                <a:cs typeface="Arial"/>
              </a:rPr>
              <a:t>o</a:t>
            </a:r>
            <a:r>
              <a:rPr sz="1575" spc="-109" dirty="0">
                <a:latin typeface="Arial"/>
                <a:cs typeface="Arial"/>
              </a:rPr>
              <a:t>x</a:t>
            </a:r>
            <a:r>
              <a:rPr sz="1575" spc="-41" dirty="0">
                <a:latin typeface="Arial"/>
                <a:cs typeface="Arial"/>
              </a:rPr>
              <a:t>-</a:t>
            </a:r>
            <a:r>
              <a:rPr sz="1575" spc="-68" dirty="0">
                <a:latin typeface="Arial"/>
                <a:cs typeface="Arial"/>
              </a:rPr>
              <a:t>label</a:t>
            </a:r>
            <a:r>
              <a:rPr sz="1575" spc="-86" dirty="0">
                <a:latin typeface="Arial"/>
                <a:cs typeface="Arial"/>
              </a:rPr>
              <a:t>s</a:t>
            </a:r>
            <a:r>
              <a:rPr sz="1575" spc="-45" dirty="0">
                <a:latin typeface="Arial"/>
                <a:cs typeface="Arial"/>
              </a:rPr>
              <a:t>,  </a:t>
            </a:r>
            <a:r>
              <a:rPr sz="1575" dirty="0">
                <a:latin typeface="Arial"/>
                <a:cs typeface="Arial"/>
              </a:rPr>
              <a:t>f</a:t>
            </a:r>
            <a:r>
              <a:rPr sz="1575" spc="-19" dirty="0">
                <a:latin typeface="Arial"/>
                <a:cs typeface="Arial"/>
              </a:rPr>
              <a:t>o</a:t>
            </a:r>
            <a:r>
              <a:rPr sz="1575" spc="-11" dirty="0">
                <a:latin typeface="Arial"/>
                <a:cs typeface="Arial"/>
              </a:rPr>
              <a:t>r</a:t>
            </a:r>
            <a:r>
              <a:rPr sz="1575" spc="-75" dirty="0">
                <a:latin typeface="Arial"/>
                <a:cs typeface="Arial"/>
              </a:rPr>
              <a:t> </a:t>
            </a:r>
            <a:r>
              <a:rPr sz="1575" spc="-131" dirty="0">
                <a:latin typeface="Arial"/>
                <a:cs typeface="Arial"/>
              </a:rPr>
              <a:t>s</a:t>
            </a:r>
            <a:r>
              <a:rPr sz="1575" spc="-150" dirty="0">
                <a:latin typeface="Arial"/>
                <a:cs typeface="Arial"/>
              </a:rPr>
              <a:t>e</a:t>
            </a:r>
            <a:r>
              <a:rPr sz="1575" spc="-83" dirty="0">
                <a:latin typeface="Arial"/>
                <a:cs typeface="Arial"/>
              </a:rPr>
              <a:t>man</a:t>
            </a:r>
            <a:r>
              <a:rPr sz="1575" spc="-8" dirty="0">
                <a:latin typeface="Arial"/>
                <a:cs typeface="Arial"/>
              </a:rPr>
              <a:t>tic</a:t>
            </a:r>
            <a:r>
              <a:rPr sz="1575" spc="-79" dirty="0">
                <a:latin typeface="Arial"/>
                <a:cs typeface="Arial"/>
              </a:rPr>
              <a:t> </a:t>
            </a:r>
            <a:r>
              <a:rPr sz="1575" spc="-75" dirty="0">
                <a:latin typeface="Arial"/>
                <a:cs typeface="Arial"/>
              </a:rPr>
              <a:t>and</a:t>
            </a:r>
            <a:r>
              <a:rPr sz="1575" spc="-94" dirty="0">
                <a:latin typeface="Arial"/>
                <a:cs typeface="Arial"/>
              </a:rPr>
              <a:t> </a:t>
            </a:r>
            <a:r>
              <a:rPr sz="1575" spc="-64" dirty="0">
                <a:latin typeface="Arial"/>
                <a:cs typeface="Arial"/>
              </a:rPr>
              <a:t>in</a:t>
            </a:r>
            <a:r>
              <a:rPr sz="1575" spc="-109" dirty="0">
                <a:latin typeface="Arial"/>
                <a:cs typeface="Arial"/>
              </a:rPr>
              <a:t>s</a:t>
            </a:r>
            <a:r>
              <a:rPr sz="1575" spc="75" dirty="0">
                <a:latin typeface="Arial"/>
                <a:cs typeface="Arial"/>
              </a:rPr>
              <a:t>t</a:t>
            </a:r>
            <a:r>
              <a:rPr sz="1575" spc="-98" dirty="0">
                <a:latin typeface="Arial"/>
                <a:cs typeface="Arial"/>
              </a:rPr>
              <a:t>ance</a:t>
            </a:r>
            <a:r>
              <a:rPr sz="1575" spc="-79" dirty="0">
                <a:latin typeface="Arial"/>
                <a:cs typeface="Arial"/>
              </a:rPr>
              <a:t> </a:t>
            </a:r>
            <a:r>
              <a:rPr sz="1575" spc="-131" dirty="0">
                <a:latin typeface="Arial"/>
                <a:cs typeface="Arial"/>
              </a:rPr>
              <a:t>s</a:t>
            </a:r>
            <a:r>
              <a:rPr sz="1575" spc="-150" dirty="0">
                <a:latin typeface="Arial"/>
                <a:cs typeface="Arial"/>
              </a:rPr>
              <a:t>e</a:t>
            </a:r>
            <a:r>
              <a:rPr sz="1575" spc="-86" dirty="0">
                <a:latin typeface="Arial"/>
                <a:cs typeface="Arial"/>
              </a:rPr>
              <a:t>gme</a:t>
            </a:r>
            <a:r>
              <a:rPr sz="1575" spc="-98" dirty="0">
                <a:latin typeface="Arial"/>
                <a:cs typeface="Arial"/>
              </a:rPr>
              <a:t>n</a:t>
            </a:r>
            <a:r>
              <a:rPr sz="1575" spc="75" dirty="0">
                <a:latin typeface="Arial"/>
                <a:cs typeface="Arial"/>
              </a:rPr>
              <a:t>t</a:t>
            </a:r>
            <a:r>
              <a:rPr sz="1575" spc="-143" dirty="0">
                <a:latin typeface="Arial"/>
                <a:cs typeface="Arial"/>
              </a:rPr>
              <a:t>a</a:t>
            </a:r>
            <a:r>
              <a:rPr sz="1575" spc="-8" dirty="0">
                <a:latin typeface="Arial"/>
                <a:cs typeface="Arial"/>
              </a:rPr>
              <a:t>tion.</a:t>
            </a:r>
            <a:endParaRPr sz="1575" dirty="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15459" y="900758"/>
            <a:ext cx="3072316" cy="189940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449580"/>
          </a:xfrm>
          <a:custGeom>
            <a:avLst/>
            <a:gdLst/>
            <a:ahLst/>
            <a:cxnLst/>
            <a:rect l="l" t="t" r="r" b="b"/>
            <a:pathLst>
              <a:path w="9144000" h="599440">
                <a:moveTo>
                  <a:pt x="9144000" y="0"/>
                </a:moveTo>
                <a:lnTo>
                  <a:pt x="0" y="0"/>
                </a:lnTo>
                <a:lnTo>
                  <a:pt x="0" y="598932"/>
                </a:lnTo>
                <a:lnTo>
                  <a:pt x="9144000" y="598932"/>
                </a:lnTo>
                <a:lnTo>
                  <a:pt x="9144000" y="0"/>
                </a:lnTo>
                <a:close/>
              </a:path>
            </a:pathLst>
          </a:custGeom>
          <a:solidFill>
            <a:srgbClr val="313E4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8672" y="46483"/>
            <a:ext cx="2967038" cy="56698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800" spc="-101" dirty="0">
                <a:solidFill>
                  <a:srgbClr val="FFFFFF"/>
                </a:solidFill>
              </a:rPr>
              <a:t>Huma</a:t>
            </a:r>
            <a:r>
              <a:rPr sz="1800" spc="-79" dirty="0">
                <a:solidFill>
                  <a:srgbClr val="FFFFFF"/>
                </a:solidFill>
              </a:rPr>
              <a:t>n</a:t>
            </a:r>
            <a:r>
              <a:rPr sz="1800" spc="-45" dirty="0">
                <a:solidFill>
                  <a:srgbClr val="FFFFFF"/>
                </a:solidFill>
              </a:rPr>
              <a:t>-</a:t>
            </a:r>
            <a:r>
              <a:rPr sz="1800" spc="-15" dirty="0">
                <a:solidFill>
                  <a:srgbClr val="FFFFFF"/>
                </a:solidFill>
              </a:rPr>
              <a:t>i</a:t>
            </a:r>
            <a:r>
              <a:rPr sz="1800" spc="-45" dirty="0">
                <a:solidFill>
                  <a:srgbClr val="FFFFFF"/>
                </a:solidFill>
              </a:rPr>
              <a:t>n-</a:t>
            </a:r>
            <a:r>
              <a:rPr sz="1800" spc="-15" dirty="0">
                <a:solidFill>
                  <a:srgbClr val="FFFFFF"/>
                </a:solidFill>
              </a:rPr>
              <a:t>th</a:t>
            </a:r>
            <a:r>
              <a:rPr sz="1800" spc="-30" dirty="0">
                <a:solidFill>
                  <a:srgbClr val="FFFFFF"/>
                </a:solidFill>
              </a:rPr>
              <a:t>e</a:t>
            </a:r>
            <a:r>
              <a:rPr sz="1800" spc="-45" dirty="0">
                <a:solidFill>
                  <a:srgbClr val="FFFFFF"/>
                </a:solidFill>
              </a:rPr>
              <a:t>-</a:t>
            </a:r>
            <a:r>
              <a:rPr sz="1800" spc="-30" dirty="0">
                <a:solidFill>
                  <a:srgbClr val="FFFFFF"/>
                </a:solidFill>
              </a:rPr>
              <a:t>lo</a:t>
            </a:r>
            <a:r>
              <a:rPr sz="1800" spc="-38" dirty="0">
                <a:solidFill>
                  <a:srgbClr val="FFFFFF"/>
                </a:solidFill>
              </a:rPr>
              <a:t>o</a:t>
            </a:r>
            <a:r>
              <a:rPr sz="1800" spc="-53" dirty="0">
                <a:solidFill>
                  <a:srgbClr val="FFFFFF"/>
                </a:solidFill>
              </a:rPr>
              <a:t>p</a:t>
            </a:r>
            <a:r>
              <a:rPr sz="1800" spc="-109" dirty="0">
                <a:solidFill>
                  <a:srgbClr val="FFFFFF"/>
                </a:solidFill>
              </a:rPr>
              <a:t> </a:t>
            </a:r>
            <a:r>
              <a:rPr sz="1800" spc="-83" dirty="0">
                <a:solidFill>
                  <a:srgbClr val="FFFFFF"/>
                </a:solidFill>
              </a:rPr>
              <a:t>an</a:t>
            </a:r>
            <a:r>
              <a:rPr sz="1800" spc="-90" dirty="0">
                <a:solidFill>
                  <a:srgbClr val="FFFFFF"/>
                </a:solidFill>
              </a:rPr>
              <a:t>n</a:t>
            </a:r>
            <a:r>
              <a:rPr sz="1800" spc="30" dirty="0">
                <a:solidFill>
                  <a:srgbClr val="FFFFFF"/>
                </a:solidFill>
              </a:rPr>
              <a:t>o</a:t>
            </a:r>
            <a:r>
              <a:rPr sz="1800" spc="-11" dirty="0">
                <a:solidFill>
                  <a:srgbClr val="FFFFFF"/>
                </a:solidFill>
              </a:rPr>
              <a:t>t</a:t>
            </a:r>
            <a:r>
              <a:rPr sz="1800" spc="-158" dirty="0">
                <a:solidFill>
                  <a:srgbClr val="FFFFFF"/>
                </a:solidFill>
              </a:rPr>
              <a:t>a</a:t>
            </a:r>
            <a:r>
              <a:rPr sz="1800" spc="-41" dirty="0">
                <a:solidFill>
                  <a:srgbClr val="FFFFFF"/>
                </a:solidFill>
              </a:rPr>
              <a:t>tions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7601712" y="114396"/>
            <a:ext cx="172403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b="1" spc="-68" dirty="0">
                <a:solidFill>
                  <a:srgbClr val="CCCCCC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827" y="253886"/>
            <a:ext cx="4030980" cy="141118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576036">
              <a:spcBef>
                <a:spcPts val="79"/>
              </a:spcBef>
            </a:pPr>
            <a:r>
              <a:rPr sz="1500" b="1" spc="-266" dirty="0">
                <a:solidFill>
                  <a:srgbClr val="756F6F"/>
                </a:solidFill>
                <a:latin typeface="Arial"/>
                <a:cs typeface="Arial"/>
              </a:rPr>
              <a:t>R</a:t>
            </a:r>
            <a:r>
              <a:rPr sz="1500" b="1" spc="-98" dirty="0">
                <a:solidFill>
                  <a:srgbClr val="756F6F"/>
                </a:solidFill>
                <a:latin typeface="Arial"/>
                <a:cs typeface="Arial"/>
              </a:rPr>
              <a:t>odri</a:t>
            </a:r>
            <a:r>
              <a:rPr sz="1500" b="1" spc="-150" dirty="0">
                <a:solidFill>
                  <a:srgbClr val="756F6F"/>
                </a:solidFill>
                <a:latin typeface="Arial"/>
                <a:cs typeface="Arial"/>
              </a:rPr>
              <a:t>g</a:t>
            </a:r>
            <a:r>
              <a:rPr sz="1500" b="1" spc="-109" dirty="0">
                <a:solidFill>
                  <a:srgbClr val="756F6F"/>
                </a:solidFill>
                <a:latin typeface="Arial"/>
                <a:cs typeface="Arial"/>
              </a:rPr>
              <a:t>o</a:t>
            </a:r>
            <a:r>
              <a:rPr sz="1500" b="1" spc="-83" dirty="0">
                <a:solidFill>
                  <a:srgbClr val="756F6F"/>
                </a:solidFill>
                <a:latin typeface="Arial"/>
                <a:cs typeface="Arial"/>
              </a:rPr>
              <a:t> </a:t>
            </a:r>
            <a:r>
              <a:rPr sz="1500" b="1" spc="-146" dirty="0">
                <a:solidFill>
                  <a:srgbClr val="756F6F"/>
                </a:solidFill>
                <a:latin typeface="Arial"/>
                <a:cs typeface="Arial"/>
              </a:rPr>
              <a:t>Benen</a:t>
            </a:r>
            <a:r>
              <a:rPr sz="1500" b="1" spc="-127" dirty="0">
                <a:solidFill>
                  <a:srgbClr val="756F6F"/>
                </a:solidFill>
                <a:latin typeface="Arial"/>
                <a:cs typeface="Arial"/>
              </a:rPr>
              <a:t>s</a:t>
            </a:r>
            <a:r>
              <a:rPr sz="1500" b="1" spc="-109" dirty="0">
                <a:solidFill>
                  <a:srgbClr val="756F6F"/>
                </a:solidFill>
                <a:latin typeface="Arial"/>
                <a:cs typeface="Arial"/>
              </a:rPr>
              <a:t>on</a:t>
            </a:r>
            <a:endParaRPr sz="1500" dirty="0">
              <a:latin typeface="Arial"/>
              <a:cs typeface="Arial"/>
            </a:endParaRPr>
          </a:p>
          <a:p>
            <a:pPr>
              <a:spcBef>
                <a:spcPts val="38"/>
              </a:spcBef>
            </a:pPr>
            <a:endParaRPr sz="2213" dirty="0">
              <a:latin typeface="Arial"/>
              <a:cs typeface="Arial"/>
            </a:endParaRPr>
          </a:p>
          <a:p>
            <a:pPr marL="280035" marR="895826" indent="-270986">
              <a:spcBef>
                <a:spcPts val="754"/>
              </a:spcBef>
              <a:buChar char="-"/>
              <a:tabLst>
                <a:tab pos="280035" algn="l"/>
                <a:tab pos="280511" algn="l"/>
              </a:tabLst>
            </a:pPr>
            <a:r>
              <a:rPr sz="1575" spc="-150" dirty="0">
                <a:latin typeface="Arial"/>
                <a:cs typeface="Arial"/>
              </a:rPr>
              <a:t>Des</a:t>
            </a:r>
            <a:r>
              <a:rPr sz="1575" spc="-131" dirty="0">
                <a:latin typeface="Arial"/>
                <a:cs typeface="Arial"/>
              </a:rPr>
              <a:t>c</a:t>
            </a:r>
            <a:r>
              <a:rPr sz="1575" spc="-26" dirty="0">
                <a:latin typeface="Arial"/>
                <a:cs typeface="Arial"/>
              </a:rPr>
              <a:t>rib</a:t>
            </a:r>
            <a:r>
              <a:rPr sz="1575" spc="-45" dirty="0">
                <a:latin typeface="Arial"/>
                <a:cs typeface="Arial"/>
              </a:rPr>
              <a:t>e</a:t>
            </a:r>
            <a:r>
              <a:rPr sz="1575" spc="-172" dirty="0">
                <a:latin typeface="Arial"/>
                <a:cs typeface="Arial"/>
              </a:rPr>
              <a:t>s</a:t>
            </a:r>
            <a:r>
              <a:rPr sz="1575" spc="-68" dirty="0">
                <a:latin typeface="Arial"/>
                <a:cs typeface="Arial"/>
              </a:rPr>
              <a:t> </a:t>
            </a:r>
            <a:r>
              <a:rPr sz="1575" spc="-41" dirty="0">
                <a:latin typeface="Arial"/>
                <a:cs typeface="Arial"/>
              </a:rPr>
              <a:t>acti</a:t>
            </a:r>
            <a:r>
              <a:rPr sz="1575" spc="-75" dirty="0">
                <a:latin typeface="Arial"/>
                <a:cs typeface="Arial"/>
              </a:rPr>
              <a:t>v</a:t>
            </a:r>
            <a:r>
              <a:rPr sz="1575" spc="-94" dirty="0">
                <a:latin typeface="Arial"/>
                <a:cs typeface="Arial"/>
              </a:rPr>
              <a:t>e</a:t>
            </a:r>
            <a:r>
              <a:rPr sz="1575" spc="-83" dirty="0">
                <a:latin typeface="Arial"/>
                <a:cs typeface="Arial"/>
              </a:rPr>
              <a:t> </a:t>
            </a:r>
            <a:r>
              <a:rPr sz="1575" spc="-41" dirty="0">
                <a:latin typeface="Arial"/>
                <a:cs typeface="Arial"/>
              </a:rPr>
              <a:t>learn</a:t>
            </a:r>
            <a:r>
              <a:rPr sz="1575" spc="-30" dirty="0">
                <a:latin typeface="Arial"/>
                <a:cs typeface="Arial"/>
              </a:rPr>
              <a:t>i</a:t>
            </a:r>
            <a:r>
              <a:rPr sz="1575" spc="-98" dirty="0">
                <a:latin typeface="Arial"/>
                <a:cs typeface="Arial"/>
              </a:rPr>
              <a:t>n</a:t>
            </a:r>
            <a:r>
              <a:rPr sz="1575" spc="-94" dirty="0">
                <a:latin typeface="Arial"/>
                <a:cs typeface="Arial"/>
              </a:rPr>
              <a:t>g</a:t>
            </a:r>
            <a:r>
              <a:rPr sz="1575" spc="-79" dirty="0">
                <a:latin typeface="Arial"/>
                <a:cs typeface="Arial"/>
              </a:rPr>
              <a:t> </a:t>
            </a:r>
            <a:r>
              <a:rPr sz="1575" spc="-195" dirty="0">
                <a:latin typeface="Arial"/>
                <a:cs typeface="Arial"/>
              </a:rPr>
              <a:t>s</a:t>
            </a:r>
            <a:r>
              <a:rPr sz="1575" spc="53" dirty="0">
                <a:latin typeface="Arial"/>
                <a:cs typeface="Arial"/>
              </a:rPr>
              <a:t>t</a:t>
            </a:r>
            <a:r>
              <a:rPr sz="1575" spc="23" dirty="0">
                <a:latin typeface="Arial"/>
                <a:cs typeface="Arial"/>
              </a:rPr>
              <a:t>r</a:t>
            </a:r>
            <a:r>
              <a:rPr sz="1575" spc="-143" dirty="0">
                <a:latin typeface="Arial"/>
                <a:cs typeface="Arial"/>
              </a:rPr>
              <a:t>a</a:t>
            </a:r>
            <a:r>
              <a:rPr sz="1575" spc="71" dirty="0">
                <a:latin typeface="Arial"/>
                <a:cs typeface="Arial"/>
              </a:rPr>
              <a:t>t</a:t>
            </a:r>
            <a:r>
              <a:rPr sz="1575" spc="-116" dirty="0">
                <a:latin typeface="Arial"/>
                <a:cs typeface="Arial"/>
              </a:rPr>
              <a:t>e</a:t>
            </a:r>
            <a:r>
              <a:rPr sz="1575" spc="-124" dirty="0">
                <a:latin typeface="Arial"/>
                <a:cs typeface="Arial"/>
              </a:rPr>
              <a:t>g</a:t>
            </a:r>
            <a:r>
              <a:rPr sz="1575" spc="-26" dirty="0">
                <a:latin typeface="Arial"/>
                <a:cs typeface="Arial"/>
              </a:rPr>
              <a:t>i</a:t>
            </a:r>
            <a:r>
              <a:rPr sz="1575" spc="-68" dirty="0">
                <a:latin typeface="Arial"/>
                <a:cs typeface="Arial"/>
              </a:rPr>
              <a:t>e</a:t>
            </a:r>
            <a:r>
              <a:rPr sz="1575" spc="-124" dirty="0">
                <a:latin typeface="Arial"/>
                <a:cs typeface="Arial"/>
              </a:rPr>
              <a:t>s  </a:t>
            </a:r>
            <a:r>
              <a:rPr sz="1575" dirty="0">
                <a:latin typeface="Arial"/>
                <a:cs typeface="Arial"/>
              </a:rPr>
              <a:t>f</a:t>
            </a:r>
            <a:r>
              <a:rPr sz="1575" spc="-19" dirty="0">
                <a:latin typeface="Arial"/>
                <a:cs typeface="Arial"/>
              </a:rPr>
              <a:t>o</a:t>
            </a:r>
            <a:r>
              <a:rPr sz="1575" spc="-11" dirty="0">
                <a:latin typeface="Arial"/>
                <a:cs typeface="Arial"/>
              </a:rPr>
              <a:t>r</a:t>
            </a:r>
            <a:r>
              <a:rPr sz="1575" spc="-75" dirty="0">
                <a:latin typeface="Arial"/>
                <a:cs typeface="Arial"/>
              </a:rPr>
              <a:t> </a:t>
            </a:r>
            <a:r>
              <a:rPr sz="1575" spc="-53" dirty="0">
                <a:latin typeface="Arial"/>
                <a:cs typeface="Arial"/>
              </a:rPr>
              <a:t>b</a:t>
            </a:r>
            <a:r>
              <a:rPr sz="1575" spc="-79" dirty="0">
                <a:latin typeface="Arial"/>
                <a:cs typeface="Arial"/>
              </a:rPr>
              <a:t>o</a:t>
            </a:r>
            <a:r>
              <a:rPr sz="1575" spc="-109" dirty="0">
                <a:latin typeface="Arial"/>
                <a:cs typeface="Arial"/>
              </a:rPr>
              <a:t>x</a:t>
            </a:r>
            <a:r>
              <a:rPr sz="1575" spc="-79" dirty="0">
                <a:latin typeface="Arial"/>
                <a:cs typeface="Arial"/>
              </a:rPr>
              <a:t> </a:t>
            </a:r>
            <a:r>
              <a:rPr sz="1575" spc="-75" dirty="0">
                <a:latin typeface="Arial"/>
                <a:cs typeface="Arial"/>
              </a:rPr>
              <a:t>and</a:t>
            </a:r>
            <a:r>
              <a:rPr sz="1575" spc="-94" dirty="0">
                <a:latin typeface="Arial"/>
                <a:cs typeface="Arial"/>
              </a:rPr>
              <a:t> </a:t>
            </a:r>
            <a:r>
              <a:rPr sz="1575" spc="-131" dirty="0">
                <a:latin typeface="Arial"/>
                <a:cs typeface="Arial"/>
              </a:rPr>
              <a:t>s</a:t>
            </a:r>
            <a:r>
              <a:rPr sz="1575" spc="-150" dirty="0">
                <a:latin typeface="Arial"/>
                <a:cs typeface="Arial"/>
              </a:rPr>
              <a:t>e</a:t>
            </a:r>
            <a:r>
              <a:rPr sz="1575" spc="-86" dirty="0">
                <a:latin typeface="Arial"/>
                <a:cs typeface="Arial"/>
              </a:rPr>
              <a:t>gme</a:t>
            </a:r>
            <a:r>
              <a:rPr sz="1575" spc="-98" dirty="0">
                <a:latin typeface="Arial"/>
                <a:cs typeface="Arial"/>
              </a:rPr>
              <a:t>n</a:t>
            </a:r>
            <a:r>
              <a:rPr sz="1575" spc="75" dirty="0">
                <a:latin typeface="Arial"/>
                <a:cs typeface="Arial"/>
              </a:rPr>
              <a:t>t</a:t>
            </a:r>
            <a:r>
              <a:rPr sz="1575" spc="-143" dirty="0">
                <a:latin typeface="Arial"/>
                <a:cs typeface="Arial"/>
              </a:rPr>
              <a:t>a</a:t>
            </a:r>
            <a:r>
              <a:rPr sz="1575" dirty="0">
                <a:latin typeface="Arial"/>
                <a:cs typeface="Arial"/>
              </a:rPr>
              <a:t>tion  </a:t>
            </a:r>
            <a:r>
              <a:rPr sz="1575" spc="-45" dirty="0">
                <a:latin typeface="Arial"/>
                <a:cs typeface="Arial"/>
              </a:rPr>
              <a:t>annotations.</a:t>
            </a:r>
            <a:endParaRPr sz="1575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6188" y="3024286"/>
            <a:ext cx="6617926" cy="202819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74357" y="2131041"/>
            <a:ext cx="1050608" cy="776288"/>
            <a:chOff x="160020" y="4741164"/>
            <a:chExt cx="1400810" cy="10350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" y="4741164"/>
              <a:ext cx="1380744" cy="10347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2786" y="4959858"/>
              <a:ext cx="1348740" cy="719455"/>
            </a:xfrm>
            <a:custGeom>
              <a:avLst/>
              <a:gdLst/>
              <a:ahLst/>
              <a:cxnLst/>
              <a:rect l="l" t="t" r="r" b="b"/>
              <a:pathLst>
                <a:path w="1348740" h="719454">
                  <a:moveTo>
                    <a:pt x="0" y="719327"/>
                  </a:moveTo>
                  <a:lnTo>
                    <a:pt x="874776" y="719327"/>
                  </a:lnTo>
                  <a:lnTo>
                    <a:pt x="874776" y="0"/>
                  </a:lnTo>
                  <a:lnTo>
                    <a:pt x="0" y="0"/>
                  </a:lnTo>
                  <a:lnTo>
                    <a:pt x="0" y="719327"/>
                  </a:lnTo>
                  <a:close/>
                </a:path>
                <a:path w="1348740" h="719454">
                  <a:moveTo>
                    <a:pt x="585216" y="719327"/>
                  </a:moveTo>
                  <a:lnTo>
                    <a:pt x="1348739" y="719327"/>
                  </a:lnTo>
                  <a:lnTo>
                    <a:pt x="1348739" y="53339"/>
                  </a:lnTo>
                  <a:lnTo>
                    <a:pt x="585216" y="53339"/>
                  </a:lnTo>
                  <a:lnTo>
                    <a:pt x="585216" y="719327"/>
                  </a:lnTo>
                  <a:close/>
                </a:path>
              </a:pathLst>
            </a:custGeom>
            <a:ln w="38100">
              <a:solidFill>
                <a:srgbClr val="FFD96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43368" y="1935683"/>
            <a:ext cx="69818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5" dirty="0">
                <a:latin typeface="Arial"/>
                <a:cs typeface="Arial"/>
              </a:rPr>
              <a:t>Detection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7687" y="2954305"/>
            <a:ext cx="108966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72904" marR="3810" indent="-363855">
              <a:spcBef>
                <a:spcPts val="75"/>
              </a:spcBef>
            </a:pPr>
            <a:r>
              <a:rPr sz="1350" spc="-56" dirty="0">
                <a:latin typeface="Arial"/>
                <a:cs typeface="Arial"/>
              </a:rPr>
              <a:t>Whic</a:t>
            </a:r>
            <a:r>
              <a:rPr sz="1350" spc="-45" dirty="0">
                <a:latin typeface="Arial"/>
                <a:cs typeface="Arial"/>
              </a:rPr>
              <a:t>h</a:t>
            </a:r>
            <a:r>
              <a:rPr sz="1350" spc="-53" dirty="0">
                <a:latin typeface="Arial"/>
                <a:cs typeface="Arial"/>
              </a:rPr>
              <a:t> </a:t>
            </a:r>
            <a:r>
              <a:rPr sz="1350" spc="-45" dirty="0">
                <a:latin typeface="Arial"/>
                <a:cs typeface="Arial"/>
              </a:rPr>
              <a:t>b</a:t>
            </a:r>
            <a:r>
              <a:rPr sz="1350" spc="-71" dirty="0">
                <a:latin typeface="Arial"/>
                <a:cs typeface="Arial"/>
              </a:rPr>
              <a:t>o</a:t>
            </a:r>
            <a:r>
              <a:rPr sz="1350" spc="-131" dirty="0">
                <a:latin typeface="Arial"/>
                <a:cs typeface="Arial"/>
              </a:rPr>
              <a:t>x</a:t>
            </a:r>
            <a:r>
              <a:rPr sz="1350" spc="-116" dirty="0">
                <a:latin typeface="Arial"/>
                <a:cs typeface="Arial"/>
              </a:rPr>
              <a:t>es</a:t>
            </a:r>
            <a:r>
              <a:rPr sz="1350" spc="-68" dirty="0">
                <a:latin typeface="Arial"/>
                <a:cs typeface="Arial"/>
              </a:rPr>
              <a:t> </a:t>
            </a:r>
            <a:r>
              <a:rPr sz="1350" spc="64" dirty="0">
                <a:latin typeface="Arial"/>
                <a:cs typeface="Arial"/>
              </a:rPr>
              <a:t>t</a:t>
            </a:r>
            <a:r>
              <a:rPr sz="1350" spc="-26" dirty="0">
                <a:latin typeface="Arial"/>
                <a:cs typeface="Arial"/>
              </a:rPr>
              <a:t>o  </a:t>
            </a:r>
            <a:r>
              <a:rPr sz="1350" spc="-79" dirty="0">
                <a:latin typeface="Arial"/>
                <a:cs typeface="Arial"/>
              </a:rPr>
              <a:t>add?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82819" y="2954305"/>
            <a:ext cx="108013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68141" marR="3810" indent="-359093">
              <a:spcBef>
                <a:spcPts val="75"/>
              </a:spcBef>
            </a:pPr>
            <a:r>
              <a:rPr sz="1350" spc="-79" dirty="0">
                <a:latin typeface="Arial"/>
                <a:cs typeface="Arial"/>
              </a:rPr>
              <a:t>W</a:t>
            </a:r>
            <a:r>
              <a:rPr sz="1350" spc="-49" dirty="0">
                <a:latin typeface="Arial"/>
                <a:cs typeface="Arial"/>
              </a:rPr>
              <a:t>hi</a:t>
            </a:r>
            <a:r>
              <a:rPr sz="1350" spc="-64" dirty="0">
                <a:latin typeface="Arial"/>
                <a:cs typeface="Arial"/>
              </a:rPr>
              <a:t>c</a:t>
            </a:r>
            <a:r>
              <a:rPr sz="1350" spc="-45" dirty="0">
                <a:latin typeface="Arial"/>
                <a:cs typeface="Arial"/>
              </a:rPr>
              <a:t>h</a:t>
            </a:r>
            <a:r>
              <a:rPr sz="1350" spc="-53" dirty="0">
                <a:latin typeface="Arial"/>
                <a:cs typeface="Arial"/>
              </a:rPr>
              <a:t> </a:t>
            </a:r>
            <a:r>
              <a:rPr sz="1350" spc="-41" dirty="0">
                <a:latin typeface="Arial"/>
                <a:cs typeface="Arial"/>
              </a:rPr>
              <a:t>pi</a:t>
            </a:r>
            <a:r>
              <a:rPr sz="1350" spc="-90" dirty="0">
                <a:latin typeface="Arial"/>
                <a:cs typeface="Arial"/>
              </a:rPr>
              <a:t>x</a:t>
            </a:r>
            <a:r>
              <a:rPr sz="1350" spc="-53" dirty="0">
                <a:latin typeface="Arial"/>
                <a:cs typeface="Arial"/>
              </a:rPr>
              <a:t>e</a:t>
            </a:r>
            <a:r>
              <a:rPr sz="1350" spc="-19" dirty="0">
                <a:latin typeface="Arial"/>
                <a:cs typeface="Arial"/>
              </a:rPr>
              <a:t>l</a:t>
            </a:r>
            <a:r>
              <a:rPr sz="1350" spc="-150" dirty="0">
                <a:latin typeface="Arial"/>
                <a:cs typeface="Arial"/>
              </a:rPr>
              <a:t>s</a:t>
            </a:r>
            <a:r>
              <a:rPr sz="1350" spc="-71" dirty="0">
                <a:latin typeface="Arial"/>
                <a:cs typeface="Arial"/>
              </a:rPr>
              <a:t> </a:t>
            </a:r>
            <a:r>
              <a:rPr sz="1350" spc="64" dirty="0">
                <a:latin typeface="Arial"/>
                <a:cs typeface="Arial"/>
              </a:rPr>
              <a:t>t</a:t>
            </a:r>
            <a:r>
              <a:rPr sz="1350" spc="-26" dirty="0">
                <a:latin typeface="Arial"/>
                <a:cs typeface="Arial"/>
              </a:rPr>
              <a:t>o  </a:t>
            </a:r>
            <a:r>
              <a:rPr sz="1350" spc="-79" dirty="0">
                <a:latin typeface="Arial"/>
                <a:cs typeface="Arial"/>
              </a:rPr>
              <a:t>add?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99381" y="1935683"/>
            <a:ext cx="124444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27" dirty="0">
                <a:latin typeface="Arial"/>
                <a:cs typeface="Arial"/>
              </a:rPr>
              <a:t>Se</a:t>
            </a:r>
            <a:r>
              <a:rPr sz="1350" spc="-165" dirty="0">
                <a:latin typeface="Arial"/>
                <a:cs typeface="Arial"/>
              </a:rPr>
              <a:t>m</a:t>
            </a:r>
            <a:r>
              <a:rPr sz="1350" spc="-75" dirty="0">
                <a:latin typeface="Arial"/>
                <a:cs typeface="Arial"/>
              </a:rPr>
              <a:t>a</a:t>
            </a:r>
            <a:r>
              <a:rPr sz="1350" spc="-83" dirty="0">
                <a:latin typeface="Arial"/>
                <a:cs typeface="Arial"/>
              </a:rPr>
              <a:t>n</a:t>
            </a:r>
            <a:r>
              <a:rPr sz="1350" spc="45" dirty="0">
                <a:latin typeface="Arial"/>
                <a:cs typeface="Arial"/>
              </a:rPr>
              <a:t>t</a:t>
            </a:r>
            <a:r>
              <a:rPr sz="1350" spc="30" dirty="0">
                <a:latin typeface="Arial"/>
                <a:cs typeface="Arial"/>
              </a:rPr>
              <a:t>i</a:t>
            </a:r>
            <a:r>
              <a:rPr sz="1350" spc="-105" dirty="0">
                <a:latin typeface="Arial"/>
                <a:cs typeface="Arial"/>
              </a:rPr>
              <a:t>c</a:t>
            </a:r>
            <a:r>
              <a:rPr sz="1350" spc="-75" dirty="0">
                <a:latin typeface="Arial"/>
                <a:cs typeface="Arial"/>
              </a:rPr>
              <a:t> </a:t>
            </a:r>
            <a:r>
              <a:rPr sz="1350" spc="-38" dirty="0">
                <a:latin typeface="Arial"/>
                <a:cs typeface="Arial"/>
              </a:rPr>
              <a:t>label</a:t>
            </a:r>
            <a:r>
              <a:rPr sz="1350" spc="-26" dirty="0">
                <a:latin typeface="Arial"/>
                <a:cs typeface="Arial"/>
              </a:rPr>
              <a:t>i</a:t>
            </a:r>
            <a:r>
              <a:rPr sz="1350" spc="-83" dirty="0">
                <a:latin typeface="Arial"/>
                <a:cs typeface="Arial"/>
              </a:rPr>
              <a:t>ng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3414" y="2142746"/>
            <a:ext cx="1035558" cy="7772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43476" y="1066493"/>
            <a:ext cx="3012914" cy="195779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0AE80-359A-5C4A-B816-DD2AA86A7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7550" y="2057400"/>
            <a:ext cx="8100060" cy="623248"/>
          </a:xfrm>
        </p:spPr>
        <p:txBody>
          <a:bodyPr/>
          <a:lstStyle/>
          <a:p>
            <a:r>
              <a:rPr lang="en-US" altLang="zh-CN" sz="4050" dirty="0">
                <a:solidFill>
                  <a:srgbClr val="0070C0"/>
                </a:solidFill>
              </a:rPr>
              <a:t>Thanks</a:t>
            </a:r>
            <a:endParaRPr lang="en-US" sz="4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6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A61D-87EC-9347-AA4A-9FDD6F6F76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66594-E38D-1947-AA96-6C68CC671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35521-E20F-3642-8563-22A4B8A2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4D315-4D9A-9149-A3D4-2DF368B0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67"/>
            <a:ext cx="9144000" cy="46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4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A61D-87EC-9347-AA4A-9FDD6F6F76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66594-E38D-1947-AA96-6C68CC671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35521-E20F-3642-8563-22A4B8A2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13D67-CE14-9B4A-809F-7727A4BC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314"/>
            <a:ext cx="9144000" cy="446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5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A61D-87EC-9347-AA4A-9FDD6F6F76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66594-E38D-1947-AA96-6C68CC671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35521-E20F-3642-8563-22A4B8A2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025F5-B64E-DB46-87C4-5CD9A8A5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635"/>
            <a:ext cx="9144000" cy="41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A61D-87EC-9347-AA4A-9FDD6F6F76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66594-E38D-1947-AA96-6C68CC671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35521-E20F-3642-8563-22A4B8A2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8467-1778-2047-A468-C985C82F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888"/>
            <a:ext cx="9144000" cy="431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0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6AD8-AEE0-FD4B-B25F-D00DD366E2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35F0C-0309-BB4E-B05E-4ACEA27549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93AA0-978B-9149-A764-7A95D6BC7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F0E5C-221D-3847-A480-86A12472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070"/>
            <a:ext cx="9144000" cy="43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6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24EEA-ECBA-5745-8D32-2BE3CF467D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2B04E-E9B2-1C41-92AB-137B670B8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9DF08-FBC8-5444-8447-AB74E0D3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DF70B-A89D-1A4C-B7EA-B7DF0573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83"/>
            <a:ext cx="9144000" cy="467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3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3666</TotalTime>
  <Words>630</Words>
  <Application>Microsoft Macintosh PowerPoint</Application>
  <PresentationFormat>On-screen Show (16:9)</PresentationFormat>
  <Paragraphs>130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Times New Roman</vt:lpstr>
      <vt:lpstr>Trebuchet MS</vt:lpstr>
      <vt:lpstr>Office Theme</vt:lpstr>
      <vt:lpstr>Computer Vision II: 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However …</vt:lpstr>
      <vt:lpstr>Visual Learning with Limited Data</vt:lpstr>
      <vt:lpstr>PowerPoint Presentation</vt:lpstr>
      <vt:lpstr>PowerPoint Presentation</vt:lpstr>
      <vt:lpstr>No training examples :  Zero-shot Learning</vt:lpstr>
      <vt:lpstr>PowerPoint Presentation</vt:lpstr>
      <vt:lpstr>Visual semantic space</vt:lpstr>
      <vt:lpstr>Embedding based methods  </vt:lpstr>
      <vt:lpstr>Generative model based methods </vt:lpstr>
      <vt:lpstr>PowerPoint Presentation</vt:lpstr>
      <vt:lpstr>PowerPoint Presentation</vt:lpstr>
      <vt:lpstr>From zero-shot classification to zero-shot retrieval</vt:lpstr>
      <vt:lpstr>PowerPoint Presentation</vt:lpstr>
      <vt:lpstr>PowerPoint Presentation</vt:lpstr>
      <vt:lpstr>PowerPoint Presentation</vt:lpstr>
      <vt:lpstr>Classes with many examples may still suffer from bias !</vt:lpstr>
      <vt:lpstr>Few-shot Learning: Metric Learning and Meta-Learning</vt:lpstr>
      <vt:lpstr>The Battle against the Long Tail…</vt:lpstr>
      <vt:lpstr>PowerPoint Presentation</vt:lpstr>
      <vt:lpstr>Domain Adaptation and Transfer Learning</vt:lpstr>
      <vt:lpstr>Manual supervision for object recognition</vt:lpstr>
      <vt:lpstr>Manual supervision for object recognition</vt:lpstr>
      <vt:lpstr>Related topics: semi-supervised learning</vt:lpstr>
      <vt:lpstr>Weakly supervised object detection</vt:lpstr>
      <vt:lpstr>Weakly supervised semantic segmentation</vt:lpstr>
      <vt:lpstr>Human-in-the-loop annotations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cp:lastModifiedBy>kiya wang</cp:lastModifiedBy>
  <cp:revision>6</cp:revision>
  <dcterms:created xsi:type="dcterms:W3CDTF">2019-05-28T05:56:01Z</dcterms:created>
  <dcterms:modified xsi:type="dcterms:W3CDTF">2023-05-21T13:49:36Z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2019-05-28T00:00:00Z</vt:filetime>
  </property>
</Properties>
</file>